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oppins"/>
      <p:regular r:id="rId28"/>
      <p:bold r:id="rId29"/>
      <p:italic r:id="rId30"/>
      <p:boldItalic r:id="rId31"/>
    </p:embeddedFont>
    <p:embeddedFont>
      <p:font typeface="Old Standard TT"/>
      <p:regular r:id="rId32"/>
      <p:bold r:id="rId33"/>
      <p: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6.xml"/><Relationship Id="rId33" Type="http://schemas.openxmlformats.org/officeDocument/2006/relationships/font" Target="fonts/OldStandardTT-bold.fntdata"/><Relationship Id="rId10" Type="http://schemas.openxmlformats.org/officeDocument/2006/relationships/slide" Target="slides/slide5.xml"/><Relationship Id="rId32" Type="http://schemas.openxmlformats.org/officeDocument/2006/relationships/font" Target="fonts/OldStandardTT-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ldStandardT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9bcf05c6b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9bcf05c6b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9c1579a1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9c1579a1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9bcf05c6b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9bcf05c6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9c1579a1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9c1579a1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9bcf05c6b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9bcf05c6b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9bcf05c6b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bcf05c6b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9bcf05c6b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9bcf05c6b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9c1579a1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9c1579a1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bcf05c6ba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9bcf05c6ba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9c1579a1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9c1579a1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9bcf05c6b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9bcf05c6b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9c6271f9b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c6271f9b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9bcf05c6b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9bcf05c6b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9c1579a17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9c1579a17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9c1579a17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9c1579a17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d0a4699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d0a4699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9c6271f9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c6271f9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9d0a46991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9d0a46991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bcf05c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bcf05c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9bcf05c6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9bcf05c6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9bcf05c6b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9bcf05c6b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d0a4699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9d0a4699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4.xml"/><Relationship Id="rId13" Type="http://schemas.openxmlformats.org/officeDocument/2006/relationships/image" Target="../media/image8.png"/><Relationship Id="rId12" Type="http://schemas.openxmlformats.org/officeDocument/2006/relationships/slide" Target="/ppt/slides/slide6.xml"/><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slide" Target="/ppt/slides/slide2.xml"/><Relationship Id="rId9" Type="http://schemas.openxmlformats.org/officeDocument/2006/relationships/image" Target="../media/image1.png"/><Relationship Id="rId15" Type="http://schemas.openxmlformats.org/officeDocument/2006/relationships/image" Target="../media/image10.png"/><Relationship Id="rId14" Type="http://schemas.openxmlformats.org/officeDocument/2006/relationships/slide" Target="/ppt/slides/slide7.xml"/><Relationship Id="rId17" Type="http://schemas.openxmlformats.org/officeDocument/2006/relationships/image" Target="../media/image4.png"/><Relationship Id="rId16" Type="http://schemas.openxmlformats.org/officeDocument/2006/relationships/slide" Target="/ppt/slides/slide10.xml"/><Relationship Id="rId5" Type="http://schemas.openxmlformats.org/officeDocument/2006/relationships/slide" Target="/ppt/slides/slide6.xml"/><Relationship Id="rId6" Type="http://schemas.openxmlformats.org/officeDocument/2006/relationships/slide" Target="/ppt/slides/slide7.xml"/><Relationship Id="rId7" Type="http://schemas.openxmlformats.org/officeDocument/2006/relationships/slide" Target="/ppt/slides/slide10.xml"/><Relationship Id="rId8"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4.png"/><Relationship Id="rId5" Type="http://schemas.openxmlformats.org/officeDocument/2006/relationships/image" Target="../media/image27.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11.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slide" Target="/ppt/slides/slide7.xml"/><Relationship Id="rId21" Type="http://schemas.openxmlformats.org/officeDocument/2006/relationships/image" Target="../media/image67.png"/><Relationship Id="rId23"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slide" Target="/ppt/slides/slide1.xml"/><Relationship Id="rId11" Type="http://schemas.openxmlformats.org/officeDocument/2006/relationships/image" Target="../media/image4.png"/><Relationship Id="rId10" Type="http://schemas.openxmlformats.org/officeDocument/2006/relationships/image" Target="../media/image20.png"/><Relationship Id="rId13" Type="http://schemas.openxmlformats.org/officeDocument/2006/relationships/slide" Target="/ppt/slides/slide2.xml"/><Relationship Id="rId12"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png"/><Relationship Id="rId17" Type="http://schemas.openxmlformats.org/officeDocument/2006/relationships/image" Target="../media/image7.png"/><Relationship Id="rId16" Type="http://schemas.openxmlformats.org/officeDocument/2006/relationships/slide" Target="/ppt/slides/slide4.xml"/><Relationship Id="rId19" Type="http://schemas.openxmlformats.org/officeDocument/2006/relationships/slide" Target="/ppt/slides/slide6.xml"/><Relationship Id="rId18" Type="http://schemas.openxmlformats.org/officeDocument/2006/relationships/image" Target="../media/image5.png"/></Relationships>
</file>

<file path=ppt/slides/_rels/slide12.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9.png"/><Relationship Id="rId9"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13.xml.rels><?xml version="1.0" encoding="UTF-8" standalone="yes"?><Relationships xmlns="http://schemas.openxmlformats.org/package/2006/relationships"><Relationship Id="rId20" Type="http://schemas.openxmlformats.org/officeDocument/2006/relationships/image" Target="../media/image5.png"/><Relationship Id="rId22" Type="http://schemas.openxmlformats.org/officeDocument/2006/relationships/image" Target="../media/image8.png"/><Relationship Id="rId21" Type="http://schemas.openxmlformats.org/officeDocument/2006/relationships/slide" Target="/ppt/slides/slide6.xml"/><Relationship Id="rId24" Type="http://schemas.openxmlformats.org/officeDocument/2006/relationships/slide" Target="/ppt/slides/slide7.xml"/><Relationship Id="rId23"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png"/><Relationship Id="rId9" Type="http://schemas.openxmlformats.org/officeDocument/2006/relationships/image" Target="../media/image34.png"/><Relationship Id="rId25"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38.png"/><Relationship Id="rId11" Type="http://schemas.openxmlformats.org/officeDocument/2006/relationships/image" Target="../media/image3.png"/><Relationship Id="rId10" Type="http://schemas.openxmlformats.org/officeDocument/2006/relationships/slide" Target="/ppt/slides/slide1.xml"/><Relationship Id="rId13" Type="http://schemas.openxmlformats.org/officeDocument/2006/relationships/image" Target="../media/image4.png"/><Relationship Id="rId12" Type="http://schemas.openxmlformats.org/officeDocument/2006/relationships/image" Target="../media/image20.png"/><Relationship Id="rId15" Type="http://schemas.openxmlformats.org/officeDocument/2006/relationships/slide" Target="/ppt/slides/slide2.xml"/><Relationship Id="rId14" Type="http://schemas.openxmlformats.org/officeDocument/2006/relationships/image" Target="../media/image9.png"/><Relationship Id="rId17" Type="http://schemas.openxmlformats.org/officeDocument/2006/relationships/image" Target="../media/image6.png"/><Relationship Id="rId16" Type="http://schemas.openxmlformats.org/officeDocument/2006/relationships/image" Target="../media/image1.png"/><Relationship Id="rId19" Type="http://schemas.openxmlformats.org/officeDocument/2006/relationships/image" Target="../media/image7.png"/><Relationship Id="rId18" Type="http://schemas.openxmlformats.org/officeDocument/2006/relationships/slide" Target="/ppt/slides/slide4.xml"/></Relationships>
</file>

<file path=ppt/slides/_rels/slide14.xml.rels><?xml version="1.0" encoding="UTF-8" standalone="yes"?><Relationships xmlns="http://schemas.openxmlformats.org/package/2006/relationships"><Relationship Id="rId20" Type="http://schemas.openxmlformats.org/officeDocument/2006/relationships/image" Target="../media/image5.png"/><Relationship Id="rId22" Type="http://schemas.openxmlformats.org/officeDocument/2006/relationships/image" Target="../media/image8.png"/><Relationship Id="rId21" Type="http://schemas.openxmlformats.org/officeDocument/2006/relationships/slide" Target="/ppt/slides/slide6.xml"/><Relationship Id="rId24" Type="http://schemas.openxmlformats.org/officeDocument/2006/relationships/slide" Target="/ppt/slides/slide7.xml"/><Relationship Id="rId23"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6.png"/><Relationship Id="rId9" Type="http://schemas.openxmlformats.org/officeDocument/2006/relationships/image" Target="../media/image42.png"/><Relationship Id="rId25"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47.png"/><Relationship Id="rId11" Type="http://schemas.openxmlformats.org/officeDocument/2006/relationships/image" Target="../media/image3.png"/><Relationship Id="rId10" Type="http://schemas.openxmlformats.org/officeDocument/2006/relationships/slide" Target="/ppt/slides/slide1.xml"/><Relationship Id="rId13" Type="http://schemas.openxmlformats.org/officeDocument/2006/relationships/image" Target="../media/image4.png"/><Relationship Id="rId12" Type="http://schemas.openxmlformats.org/officeDocument/2006/relationships/image" Target="../media/image20.png"/><Relationship Id="rId15" Type="http://schemas.openxmlformats.org/officeDocument/2006/relationships/slide" Target="/ppt/slides/slide2.xml"/><Relationship Id="rId14" Type="http://schemas.openxmlformats.org/officeDocument/2006/relationships/image" Target="../media/image9.png"/><Relationship Id="rId17" Type="http://schemas.openxmlformats.org/officeDocument/2006/relationships/image" Target="../media/image6.png"/><Relationship Id="rId16" Type="http://schemas.openxmlformats.org/officeDocument/2006/relationships/image" Target="../media/image1.png"/><Relationship Id="rId19" Type="http://schemas.openxmlformats.org/officeDocument/2006/relationships/image" Target="../media/image7.png"/><Relationship Id="rId18" Type="http://schemas.openxmlformats.org/officeDocument/2006/relationships/slide" Target="/ppt/slides/slide4.xml"/></Relationships>
</file>

<file path=ppt/slides/_rels/slide15.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image" Target="../media/image5.png"/><Relationship Id="rId21" Type="http://schemas.openxmlformats.org/officeDocument/2006/relationships/image" Target="../media/image7.png"/><Relationship Id="rId24" Type="http://schemas.openxmlformats.org/officeDocument/2006/relationships/image" Target="../media/image8.png"/><Relationship Id="rId23"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5.png"/><Relationship Id="rId9" Type="http://schemas.openxmlformats.org/officeDocument/2006/relationships/image" Target="../media/image51.png"/><Relationship Id="rId26" Type="http://schemas.openxmlformats.org/officeDocument/2006/relationships/slide" Target="/ppt/slides/slide7.xml"/><Relationship Id="rId25" Type="http://schemas.openxmlformats.org/officeDocument/2006/relationships/image" Target="../media/image67.png"/><Relationship Id="rId27" Type="http://schemas.openxmlformats.org/officeDocument/2006/relationships/image" Target="../media/image10.png"/><Relationship Id="rId5" Type="http://schemas.openxmlformats.org/officeDocument/2006/relationships/image" Target="../media/image43.png"/><Relationship Id="rId6" Type="http://schemas.openxmlformats.org/officeDocument/2006/relationships/image" Target="../media/image56.png"/><Relationship Id="rId7" Type="http://schemas.openxmlformats.org/officeDocument/2006/relationships/image" Target="../media/image46.png"/><Relationship Id="rId8" Type="http://schemas.openxmlformats.org/officeDocument/2006/relationships/image" Target="../media/image48.png"/><Relationship Id="rId11" Type="http://schemas.openxmlformats.org/officeDocument/2006/relationships/image" Target="../media/image54.png"/><Relationship Id="rId10" Type="http://schemas.openxmlformats.org/officeDocument/2006/relationships/image" Target="../media/image50.png"/><Relationship Id="rId13" Type="http://schemas.openxmlformats.org/officeDocument/2006/relationships/image" Target="../media/image3.png"/><Relationship Id="rId12" Type="http://schemas.openxmlformats.org/officeDocument/2006/relationships/slide" Target="/ppt/slides/slide1.xml"/><Relationship Id="rId15" Type="http://schemas.openxmlformats.org/officeDocument/2006/relationships/image" Target="../media/image4.png"/><Relationship Id="rId14" Type="http://schemas.openxmlformats.org/officeDocument/2006/relationships/image" Target="../media/image20.png"/><Relationship Id="rId17" Type="http://schemas.openxmlformats.org/officeDocument/2006/relationships/slide" Target="/ppt/slides/slide2.xml"/><Relationship Id="rId16" Type="http://schemas.openxmlformats.org/officeDocument/2006/relationships/image" Target="../media/image9.png"/><Relationship Id="rId19" Type="http://schemas.openxmlformats.org/officeDocument/2006/relationships/image" Target="../media/image6.png"/><Relationship Id="rId18" Type="http://schemas.openxmlformats.org/officeDocument/2006/relationships/image" Target="../media/image1.png"/></Relationships>
</file>

<file path=ppt/slides/_rels/slide16.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9.png"/><Relationship Id="rId9"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17.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2.png"/><Relationship Id="rId9" Type="http://schemas.openxmlformats.org/officeDocument/2006/relationships/image" Target="../media/image4.png"/><Relationship Id="rId5" Type="http://schemas.openxmlformats.org/officeDocument/2006/relationships/image" Target="../media/image55.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18.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8.png"/><Relationship Id="rId9"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19.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slide" Target="/ppt/slides/slide7.xml"/><Relationship Id="rId21" Type="http://schemas.openxmlformats.org/officeDocument/2006/relationships/image" Target="../media/image67.png"/><Relationship Id="rId23"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9.png"/><Relationship Id="rId9" Type="http://schemas.openxmlformats.org/officeDocument/2006/relationships/image" Target="../media/image3.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 Target="/ppt/slides/slide1.xml"/><Relationship Id="rId11" Type="http://schemas.openxmlformats.org/officeDocument/2006/relationships/image" Target="../media/image4.png"/><Relationship Id="rId10" Type="http://schemas.openxmlformats.org/officeDocument/2006/relationships/image" Target="../media/image20.png"/><Relationship Id="rId13" Type="http://schemas.openxmlformats.org/officeDocument/2006/relationships/slide" Target="/ppt/slides/slide2.xml"/><Relationship Id="rId12"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png"/><Relationship Id="rId17" Type="http://schemas.openxmlformats.org/officeDocument/2006/relationships/image" Target="../media/image7.png"/><Relationship Id="rId16" Type="http://schemas.openxmlformats.org/officeDocument/2006/relationships/slide" Target="/ppt/slides/slide4.xml"/><Relationship Id="rId19" Type="http://schemas.openxmlformats.org/officeDocument/2006/relationships/slide" Target="/ppt/slides/slide6.xml"/><Relationship Id="rId18" Type="http://schemas.openxmlformats.org/officeDocument/2006/relationships/image" Target="../media/image5.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5.png"/><Relationship Id="rId13" Type="http://schemas.openxmlformats.org/officeDocument/2006/relationships/image" Target="../media/image67.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0.png"/><Relationship Id="rId14" Type="http://schemas.openxmlformats.org/officeDocument/2006/relationships/slide" Target="/ppt/slides/slide7.xml"/><Relationship Id="rId17" Type="http://schemas.openxmlformats.org/officeDocument/2006/relationships/slide" Target="/ppt/slides/slide10.xml"/><Relationship Id="rId16"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png"/><Relationship Id="rId18"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slide" Target="/ppt/slides/slide7.xml"/><Relationship Id="rId21" Type="http://schemas.openxmlformats.org/officeDocument/2006/relationships/image" Target="../media/image67.png"/><Relationship Id="rId23"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3.png"/><Relationship Id="rId9" Type="http://schemas.openxmlformats.org/officeDocument/2006/relationships/image" Target="../media/image3.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slide" Target="/ppt/slides/slide1.xml"/><Relationship Id="rId11" Type="http://schemas.openxmlformats.org/officeDocument/2006/relationships/image" Target="../media/image4.png"/><Relationship Id="rId10" Type="http://schemas.openxmlformats.org/officeDocument/2006/relationships/image" Target="../media/image20.png"/><Relationship Id="rId13" Type="http://schemas.openxmlformats.org/officeDocument/2006/relationships/slide" Target="/ppt/slides/slide2.xml"/><Relationship Id="rId12"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png"/><Relationship Id="rId17" Type="http://schemas.openxmlformats.org/officeDocument/2006/relationships/image" Target="../media/image7.png"/><Relationship Id="rId16" Type="http://schemas.openxmlformats.org/officeDocument/2006/relationships/slide" Target="/ppt/slides/slide4.xml"/><Relationship Id="rId19" Type="http://schemas.openxmlformats.org/officeDocument/2006/relationships/slide" Target="/ppt/slides/slide6.xml"/><Relationship Id="rId18" Type="http://schemas.openxmlformats.org/officeDocument/2006/relationships/image" Target="../media/image5.png"/></Relationships>
</file>

<file path=ppt/slides/_rels/slide21.xml.rels><?xml version="1.0" encoding="UTF-8" standalone="yes"?><Relationships xmlns="http://schemas.openxmlformats.org/package/2006/relationships"><Relationship Id="rId20" Type="http://schemas.openxmlformats.org/officeDocument/2006/relationships/slide" Target="/ppt/slides/slide7.xml"/><Relationship Id="rId21"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9.png"/><Relationship Id="rId9" Type="http://schemas.openxmlformats.org/officeDocument/2006/relationships/image" Target="../media/image4.png"/><Relationship Id="rId5" Type="http://schemas.openxmlformats.org/officeDocument/2006/relationships/image" Target="../media/image68.png"/><Relationship Id="rId6" Type="http://schemas.openxmlformats.org/officeDocument/2006/relationships/slide" Target="/ppt/slides/slide1.xml"/><Relationship Id="rId7" Type="http://schemas.openxmlformats.org/officeDocument/2006/relationships/image" Target="../media/image3.png"/><Relationship Id="rId8" Type="http://schemas.openxmlformats.org/officeDocument/2006/relationships/image" Target="../media/image20.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slide" Target="/ppt/slides/slide6.xml"/><Relationship Id="rId16" Type="http://schemas.openxmlformats.org/officeDocument/2006/relationships/image" Target="../media/image5.png"/><Relationship Id="rId19" Type="http://schemas.openxmlformats.org/officeDocument/2006/relationships/image" Target="../media/image67.png"/><Relationship Id="rId18" Type="http://schemas.openxmlformats.org/officeDocument/2006/relationships/image" Target="../media/image8.png"/></Relationships>
</file>

<file path=ppt/slides/_rels/slide22.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image" Target="../media/image70.png"/><Relationship Id="rId21" Type="http://schemas.openxmlformats.org/officeDocument/2006/relationships/slide" Target="/ppt/slides/slide4.xm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slide" Target="/ppt/slides/slide6.xml"/><Relationship Id="rId5" Type="http://schemas.openxmlformats.org/officeDocument/2006/relationships/image" Target="../media/image6.png"/><Relationship Id="rId6" Type="http://schemas.openxmlformats.org/officeDocument/2006/relationships/slide" Target="/ppt/slides/slide4.xml"/><Relationship Id="rId7" Type="http://schemas.openxmlformats.org/officeDocument/2006/relationships/image" Target="../media/image7.png"/><Relationship Id="rId8" Type="http://schemas.openxmlformats.org/officeDocument/2006/relationships/image" Target="../media/image5.png"/><Relationship Id="rId11" Type="http://schemas.openxmlformats.org/officeDocument/2006/relationships/image" Target="../media/image67.png"/><Relationship Id="rId10" Type="http://schemas.openxmlformats.org/officeDocument/2006/relationships/image" Target="../media/image8.png"/><Relationship Id="rId13" Type="http://schemas.openxmlformats.org/officeDocument/2006/relationships/image" Target="../media/image10.png"/><Relationship Id="rId12" Type="http://schemas.openxmlformats.org/officeDocument/2006/relationships/slide" Target="/ppt/slides/slide7.xml"/><Relationship Id="rId15" Type="http://schemas.openxmlformats.org/officeDocument/2006/relationships/slide" Target="/ppt/slides/slide10.xml"/><Relationship Id="rId14" Type="http://schemas.openxmlformats.org/officeDocument/2006/relationships/image" Target="../media/image20.png"/><Relationship Id="rId17" Type="http://schemas.openxmlformats.org/officeDocument/2006/relationships/image" Target="../media/image9.png"/><Relationship Id="rId16" Type="http://schemas.openxmlformats.org/officeDocument/2006/relationships/image" Target="../media/image4.png"/><Relationship Id="rId19" Type="http://schemas.openxmlformats.org/officeDocument/2006/relationships/image" Target="../media/image1.png"/><Relationship Id="rId18"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5.png"/><Relationship Id="rId13" Type="http://schemas.openxmlformats.org/officeDocument/2006/relationships/image" Target="../media/image67.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0.png"/><Relationship Id="rId14" Type="http://schemas.openxmlformats.org/officeDocument/2006/relationships/slide" Target="/ppt/slides/slide7.xml"/><Relationship Id="rId17" Type="http://schemas.openxmlformats.org/officeDocument/2006/relationships/slide" Target="/ppt/slides/slide10.xml"/><Relationship Id="rId16"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png"/><Relationship Id="rId18"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5.png"/><Relationship Id="rId13" Type="http://schemas.openxmlformats.org/officeDocument/2006/relationships/image" Target="../media/image67.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png"/><Relationship Id="rId15" Type="http://schemas.openxmlformats.org/officeDocument/2006/relationships/image" Target="../media/image10.png"/><Relationship Id="rId14" Type="http://schemas.openxmlformats.org/officeDocument/2006/relationships/slide" Target="/ppt/slides/slide7.xml"/><Relationship Id="rId17" Type="http://schemas.openxmlformats.org/officeDocument/2006/relationships/slide" Target="/ppt/slides/slide10.xml"/><Relationship Id="rId16"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7.png"/><Relationship Id="rId18"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5.png"/><Relationship Id="rId13" Type="http://schemas.openxmlformats.org/officeDocument/2006/relationships/image" Target="../media/image67.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png"/><Relationship Id="rId15" Type="http://schemas.openxmlformats.org/officeDocument/2006/relationships/image" Target="../media/image10.png"/><Relationship Id="rId14" Type="http://schemas.openxmlformats.org/officeDocument/2006/relationships/slide" Target="/ppt/slides/slide7.xml"/><Relationship Id="rId17" Type="http://schemas.openxmlformats.org/officeDocument/2006/relationships/slide" Target="/ppt/slides/slide10.xml"/><Relationship Id="rId16"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7.png"/><Relationship Id="rId18"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slide" Target="/ppt/slides/slide7.xml"/><Relationship Id="rId13" Type="http://schemas.openxmlformats.org/officeDocument/2006/relationships/slide" Target="/ppt/slides/slide10.xml"/><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png"/><Relationship Id="rId15" Type="http://schemas.openxmlformats.org/officeDocument/2006/relationships/image" Target="../media/image6.png"/><Relationship Id="rId14" Type="http://schemas.openxmlformats.org/officeDocument/2006/relationships/image" Target="../media/image4.png"/><Relationship Id="rId17" Type="http://schemas.openxmlformats.org/officeDocument/2006/relationships/image" Target="../media/image7.png"/><Relationship Id="rId16" Type="http://schemas.openxmlformats.org/officeDocument/2006/relationships/slide" Target="/ppt/slides/slide4.xml"/><Relationship Id="rId5" Type="http://schemas.openxmlformats.org/officeDocument/2006/relationships/image" Target="../media/image6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slide" Target="/ppt/slides/slide2.xml"/></Relationships>
</file>

<file path=ppt/slides/_rels/slide7.xml.rels><?xml version="1.0" encoding="UTF-8" standalone="yes"?><Relationships xmlns="http://schemas.openxmlformats.org/package/2006/relationships"><Relationship Id="rId20" Type="http://schemas.openxmlformats.org/officeDocument/2006/relationships/image" Target="../media/image4.png"/><Relationship Id="rId11" Type="http://schemas.openxmlformats.org/officeDocument/2006/relationships/slide" Target="/ppt/slides/slide2.xml"/><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slide" Target="/ppt/slides/slide4.xml"/><Relationship Id="rId17" Type="http://schemas.openxmlformats.org/officeDocument/2006/relationships/image" Target="../media/image8.png"/><Relationship Id="rId16" Type="http://schemas.openxmlformats.org/officeDocument/2006/relationships/slide" Target="/ppt/slides/slide6.xml"/><Relationship Id="rId5" Type="http://schemas.openxmlformats.org/officeDocument/2006/relationships/image" Target="../media/image13.png"/><Relationship Id="rId19" Type="http://schemas.openxmlformats.org/officeDocument/2006/relationships/slide" Target="/ppt/slides/slide10.xml"/><Relationship Id="rId6" Type="http://schemas.openxmlformats.org/officeDocument/2006/relationships/image" Target="../media/image12.png"/><Relationship Id="rId18" Type="http://schemas.openxmlformats.org/officeDocument/2006/relationships/image" Target="../media/image20.png"/><Relationship Id="rId7" Type="http://schemas.openxmlformats.org/officeDocument/2006/relationships/image" Target="../media/image3.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4.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9.png"/><Relationship Id="rId15" Type="http://schemas.openxmlformats.org/officeDocument/2006/relationships/slide" Target="/ppt/slides/slide6.xml"/><Relationship Id="rId14" Type="http://schemas.openxmlformats.org/officeDocument/2006/relationships/image" Target="../media/image7.png"/><Relationship Id="rId17" Type="http://schemas.openxmlformats.org/officeDocument/2006/relationships/image" Target="../media/image20.png"/><Relationship Id="rId16" Type="http://schemas.openxmlformats.org/officeDocument/2006/relationships/image" Target="../media/image8.png"/><Relationship Id="rId5" Type="http://schemas.openxmlformats.org/officeDocument/2006/relationships/image" Target="../media/image15.png"/><Relationship Id="rId19" Type="http://schemas.openxmlformats.org/officeDocument/2006/relationships/image" Target="../media/image4.png"/><Relationship Id="rId6" Type="http://schemas.openxmlformats.org/officeDocument/2006/relationships/image" Target="../media/image3.png"/><Relationship Id="rId18" Type="http://schemas.openxmlformats.org/officeDocument/2006/relationships/slide" Target="/ppt/slides/slide10.xml"/><Relationship Id="rId7" Type="http://schemas.openxmlformats.org/officeDocument/2006/relationships/image" Target="../media/image5.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17.png"/><Relationship Id="rId21" Type="http://schemas.openxmlformats.org/officeDocument/2006/relationships/image" Target="../media/image18.png"/><Relationship Id="rId24" Type="http://schemas.openxmlformats.org/officeDocument/2006/relationships/image" Target="../media/image22.png"/><Relationship Id="rId23"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png"/><Relationship Id="rId25" Type="http://schemas.openxmlformats.org/officeDocument/2006/relationships/image" Target="../media/image35.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slide" Target="/ppt/slides/slide2.xml"/><Relationship Id="rId11" Type="http://schemas.openxmlformats.org/officeDocument/2006/relationships/slide" Target="/ppt/slides/slide4.xml"/><Relationship Id="rId10" Type="http://schemas.openxmlformats.org/officeDocument/2006/relationships/image" Target="../media/image6.png"/><Relationship Id="rId13" Type="http://schemas.openxmlformats.org/officeDocument/2006/relationships/slide" Target="/ppt/slides/slide6.xml"/><Relationship Id="rId12" Type="http://schemas.openxmlformats.org/officeDocument/2006/relationships/image" Target="../media/image7.png"/><Relationship Id="rId15" Type="http://schemas.openxmlformats.org/officeDocument/2006/relationships/image" Target="../media/image20.png"/><Relationship Id="rId14" Type="http://schemas.openxmlformats.org/officeDocument/2006/relationships/image" Target="../media/image8.png"/><Relationship Id="rId17" Type="http://schemas.openxmlformats.org/officeDocument/2006/relationships/image" Target="../media/image4.png"/><Relationship Id="rId16" Type="http://schemas.openxmlformats.org/officeDocument/2006/relationships/slide" Target="/ppt/slides/slide10.xml"/><Relationship Id="rId19" Type="http://schemas.openxmlformats.org/officeDocument/2006/relationships/image" Target="../media/image23.png"/><Relationship Id="rId1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p:nvPr/>
        </p:nvSpPr>
        <p:spPr>
          <a:xfrm>
            <a:off x="122400" y="193425"/>
            <a:ext cx="3074400" cy="48264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3200">
                <a:solidFill>
                  <a:srgbClr val="FFFFFF"/>
                </a:solidFill>
                <a:latin typeface="Old Standard TT"/>
                <a:ea typeface="Old Standard TT"/>
                <a:cs typeface="Old Standard TT"/>
                <a:sym typeface="Old Standard TT"/>
              </a:rPr>
              <a:t>MySQL Walmart Sales Project </a:t>
            </a:r>
            <a:endParaRPr b="1" sz="32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3200">
              <a:solidFill>
                <a:srgbClr val="FFFFFF"/>
              </a:solidFill>
              <a:latin typeface="Old Standard TT"/>
              <a:ea typeface="Old Standard TT"/>
              <a:cs typeface="Old Standard TT"/>
              <a:sym typeface="Old Standard TT"/>
            </a:endParaRPr>
          </a:p>
          <a:p>
            <a:pPr indent="0" lvl="0" marL="0" rtl="0" algn="ctr">
              <a:lnSpc>
                <a:spcPct val="80000"/>
              </a:lnSpc>
              <a:spcBef>
                <a:spcPts val="0"/>
              </a:spcBef>
              <a:spcAft>
                <a:spcPts val="0"/>
              </a:spcAft>
              <a:buNone/>
            </a:pPr>
            <a:r>
              <a:rPr b="1" lang="en" sz="1800">
                <a:solidFill>
                  <a:srgbClr val="FFFFFF"/>
                </a:solidFill>
                <a:latin typeface="Old Standard TT"/>
                <a:ea typeface="Old Standard TT"/>
                <a:cs typeface="Old Standard TT"/>
                <a:sym typeface="Old Standard TT"/>
              </a:rPr>
              <a:t>   The influence of economic and seasonal variables on Walmart’s weekly sales.</a:t>
            </a:r>
            <a:br>
              <a:rPr b="1" lang="en" sz="1800">
                <a:solidFill>
                  <a:srgbClr val="FFFFFF"/>
                </a:solidFill>
                <a:latin typeface="Old Standard TT"/>
                <a:ea typeface="Old Standard TT"/>
                <a:cs typeface="Old Standard TT"/>
                <a:sym typeface="Old Standard TT"/>
              </a:rPr>
            </a:br>
            <a:endParaRPr b="1" sz="18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b="1" lang="en" sz="2400">
                <a:solidFill>
                  <a:srgbClr val="FFFFFF"/>
                </a:solidFill>
                <a:latin typeface="Old Standard TT"/>
                <a:ea typeface="Old Standard TT"/>
                <a:cs typeface="Old Standard TT"/>
                <a:sym typeface="Old Standard TT"/>
              </a:rPr>
              <a:t>By Miguel Santos</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rPr b="1" lang="en" sz="2400">
                <a:solidFill>
                  <a:srgbClr val="FFFFFF"/>
                </a:solidFill>
              </a:rPr>
              <a:t>By FearlessS</a:t>
            </a:r>
            <a:endParaRPr b="1" sz="2400">
              <a:solidFill>
                <a:srgbClr val="FFFFFF"/>
              </a:solidFill>
            </a:endParaRPr>
          </a:p>
          <a:p>
            <a:pPr indent="0" lvl="0" marL="0" rtl="0" algn="ctr">
              <a:spcBef>
                <a:spcPts val="0"/>
              </a:spcBef>
              <a:spcAft>
                <a:spcPts val="0"/>
              </a:spcAft>
              <a:buNone/>
            </a:pPr>
            <a:r>
              <a:t/>
            </a:r>
            <a:endParaRPr sz="1721">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rgbClr val="FFFFFF"/>
              </a:solidFill>
              <a:latin typeface="Times New Roman"/>
              <a:ea typeface="Times New Roman"/>
              <a:cs typeface="Times New Roman"/>
              <a:sym typeface="Times New Roman"/>
            </a:endParaRPr>
          </a:p>
        </p:txBody>
      </p:sp>
      <p:sp>
        <p:nvSpPr>
          <p:cNvPr id="60" name="Google Shape;60;p13">
            <a:hlinkClick action="ppaction://hlinksldjump" r:id="rId4"/>
          </p:cNvPr>
          <p:cNvSpPr/>
          <p:nvPr/>
        </p:nvSpPr>
        <p:spPr>
          <a:xfrm>
            <a:off x="3415525" y="193416"/>
            <a:ext cx="1443000" cy="20952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Project Overview</a:t>
            </a:r>
            <a:endParaRPr b="1" sz="1821">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1" name="Google Shape;61;p13">
            <a:hlinkClick/>
          </p:cNvPr>
          <p:cNvSpPr/>
          <p:nvPr/>
        </p:nvSpPr>
        <p:spPr>
          <a:xfrm>
            <a:off x="5361925" y="193416"/>
            <a:ext cx="1443000" cy="20952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Insights &amp; Recommendations</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2" name="Google Shape;62;p13">
            <a:hlinkClick action="ppaction://hlinksldjump" r:id="rId5"/>
          </p:cNvPr>
          <p:cNvSpPr/>
          <p:nvPr/>
        </p:nvSpPr>
        <p:spPr>
          <a:xfrm>
            <a:off x="7308325" y="193416"/>
            <a:ext cx="1443000" cy="20952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Data Collection</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3" name="Google Shape;63;p13">
            <a:hlinkClick action="ppaction://hlinksldjump" r:id="rId6"/>
          </p:cNvPr>
          <p:cNvSpPr/>
          <p:nvPr/>
        </p:nvSpPr>
        <p:spPr>
          <a:xfrm>
            <a:off x="4391425" y="2924619"/>
            <a:ext cx="1443000" cy="20952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Cleaning</a:t>
            </a:r>
            <a:endParaRPr b="1" sz="1721">
              <a:solidFill>
                <a:schemeClr val="lt1"/>
              </a:solidFill>
              <a:latin typeface="Old Standard TT"/>
              <a:ea typeface="Old Standard TT"/>
              <a:cs typeface="Old Standard TT"/>
              <a:sym typeface="Old Standard TT"/>
            </a:endParaRPr>
          </a:p>
        </p:txBody>
      </p:sp>
      <p:sp>
        <p:nvSpPr>
          <p:cNvPr id="64" name="Google Shape;64;p13">
            <a:hlinkClick action="ppaction://hlinksldjump" r:id="rId7"/>
          </p:cNvPr>
          <p:cNvSpPr/>
          <p:nvPr/>
        </p:nvSpPr>
        <p:spPr>
          <a:xfrm>
            <a:off x="6332425" y="2924619"/>
            <a:ext cx="1443000" cy="2095200"/>
          </a:xfrm>
          <a:prstGeom prst="rect">
            <a:avLst/>
          </a:prstGeom>
          <a:solidFill>
            <a:srgbClr val="000000">
              <a:alpha val="7975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Analysis</a:t>
            </a:r>
            <a:endParaRPr b="1" sz="1721">
              <a:solidFill>
                <a:schemeClr val="lt1"/>
              </a:solidFill>
              <a:latin typeface="Old Standard TT"/>
              <a:ea typeface="Old Standard TT"/>
              <a:cs typeface="Old Standard TT"/>
              <a:sym typeface="Old Standard TT"/>
            </a:endParaRPr>
          </a:p>
        </p:txBody>
      </p:sp>
      <p:pic>
        <p:nvPicPr>
          <p:cNvPr id="65" name="Google Shape;65;p13">
            <a:hlinkClick action="ppaction://hlinksldjump" r:id="rId8"/>
          </p:cNvPr>
          <p:cNvPicPr preferRelativeResize="0"/>
          <p:nvPr/>
        </p:nvPicPr>
        <p:blipFill>
          <a:blip r:embed="rId9">
            <a:alphaModFix/>
          </a:blip>
          <a:stretch>
            <a:fillRect/>
          </a:stretch>
        </p:blipFill>
        <p:spPr>
          <a:xfrm>
            <a:off x="3741335" y="1017849"/>
            <a:ext cx="786100" cy="1062300"/>
          </a:xfrm>
          <a:prstGeom prst="rect">
            <a:avLst/>
          </a:prstGeom>
          <a:noFill/>
          <a:ln>
            <a:noFill/>
          </a:ln>
        </p:spPr>
      </p:pic>
      <p:pic>
        <p:nvPicPr>
          <p:cNvPr id="66" name="Google Shape;66;p13">
            <a:hlinkClick action="ppaction://hlinksldjump" r:id="rId10"/>
          </p:cNvPr>
          <p:cNvPicPr preferRelativeResize="0"/>
          <p:nvPr/>
        </p:nvPicPr>
        <p:blipFill>
          <a:blip r:embed="rId11">
            <a:alphaModFix/>
          </a:blip>
          <a:stretch>
            <a:fillRect/>
          </a:stretch>
        </p:blipFill>
        <p:spPr>
          <a:xfrm>
            <a:off x="5729725" y="1203350"/>
            <a:ext cx="786100" cy="876802"/>
          </a:xfrm>
          <a:prstGeom prst="rect">
            <a:avLst/>
          </a:prstGeom>
          <a:noFill/>
          <a:ln>
            <a:noFill/>
          </a:ln>
        </p:spPr>
      </p:pic>
      <p:pic>
        <p:nvPicPr>
          <p:cNvPr id="67" name="Google Shape;67;p13">
            <a:hlinkClick action="ppaction://hlinksldjump" r:id="rId12"/>
          </p:cNvPr>
          <p:cNvPicPr preferRelativeResize="0"/>
          <p:nvPr/>
        </p:nvPicPr>
        <p:blipFill>
          <a:blip r:embed="rId13">
            <a:alphaModFix/>
          </a:blip>
          <a:stretch>
            <a:fillRect/>
          </a:stretch>
        </p:blipFill>
        <p:spPr>
          <a:xfrm>
            <a:off x="7456850" y="1068775"/>
            <a:ext cx="1145951" cy="1145951"/>
          </a:xfrm>
          <a:prstGeom prst="rect">
            <a:avLst/>
          </a:prstGeom>
          <a:noFill/>
          <a:ln>
            <a:noFill/>
          </a:ln>
        </p:spPr>
      </p:pic>
      <p:pic>
        <p:nvPicPr>
          <p:cNvPr id="68" name="Google Shape;68;p13">
            <a:hlinkClick action="ppaction://hlinksldjump" r:id="rId14"/>
          </p:cNvPr>
          <p:cNvPicPr preferRelativeResize="0"/>
          <p:nvPr/>
        </p:nvPicPr>
        <p:blipFill>
          <a:blip r:embed="rId15">
            <a:alphaModFix/>
          </a:blip>
          <a:stretch>
            <a:fillRect/>
          </a:stretch>
        </p:blipFill>
        <p:spPr>
          <a:xfrm>
            <a:off x="4607602" y="3824950"/>
            <a:ext cx="1010650" cy="1010650"/>
          </a:xfrm>
          <a:prstGeom prst="rect">
            <a:avLst/>
          </a:prstGeom>
          <a:noFill/>
          <a:ln>
            <a:noFill/>
          </a:ln>
        </p:spPr>
      </p:pic>
      <p:pic>
        <p:nvPicPr>
          <p:cNvPr id="69" name="Google Shape;69;p13">
            <a:hlinkClick action="ppaction://hlinksldjump" r:id="rId16"/>
          </p:cNvPr>
          <p:cNvPicPr preferRelativeResize="0"/>
          <p:nvPr/>
        </p:nvPicPr>
        <p:blipFill>
          <a:blip r:embed="rId17">
            <a:alphaModFix/>
          </a:blip>
          <a:stretch>
            <a:fillRect/>
          </a:stretch>
        </p:blipFill>
        <p:spPr>
          <a:xfrm>
            <a:off x="6574535" y="3824950"/>
            <a:ext cx="958771" cy="106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2"/>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ld Standard TT"/>
                <a:ea typeface="Old Standard TT"/>
                <a:cs typeface="Old Standard TT"/>
                <a:sym typeface="Old Standard TT"/>
              </a:rPr>
              <a:t>Yearly Trend Analysis</a:t>
            </a:r>
            <a:endParaRPr b="1" sz="1800"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800"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Q: How have sales changed with time?</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b="1" lang="en">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A: At first sight, it seems sales have decreased from 2010 to 2012, but let’s not forget 2010 data starts on 2010-02-05 and 2012 data ends on 2012-11-01, the only full year was 2011, which has the highest sales and makes it unreliable to make a conclusion without the missing data.</a:t>
            </a:r>
            <a:endParaRPr sz="1300">
              <a:solidFill>
                <a:schemeClr val="lt1"/>
              </a:solidFill>
              <a:latin typeface="Old Standard TT"/>
              <a:ea typeface="Old Standard TT"/>
              <a:cs typeface="Old Standard TT"/>
              <a:sym typeface="Old Standard TT"/>
            </a:endParaRPr>
          </a:p>
        </p:txBody>
      </p:sp>
      <p:pic>
        <p:nvPicPr>
          <p:cNvPr id="281" name="Google Shape;281;p22"/>
          <p:cNvPicPr preferRelativeResize="0"/>
          <p:nvPr/>
        </p:nvPicPr>
        <p:blipFill>
          <a:blip r:embed="rId4">
            <a:alphaModFix/>
          </a:blip>
          <a:stretch>
            <a:fillRect/>
          </a:stretch>
        </p:blipFill>
        <p:spPr>
          <a:xfrm>
            <a:off x="209700" y="1375699"/>
            <a:ext cx="7115725" cy="933400"/>
          </a:xfrm>
          <a:prstGeom prst="rect">
            <a:avLst/>
          </a:prstGeom>
          <a:noFill/>
          <a:ln>
            <a:noFill/>
          </a:ln>
        </p:spPr>
      </p:pic>
      <p:pic>
        <p:nvPicPr>
          <p:cNvPr id="282" name="Google Shape;282;p22"/>
          <p:cNvPicPr preferRelativeResize="0"/>
          <p:nvPr/>
        </p:nvPicPr>
        <p:blipFill>
          <a:blip r:embed="rId5">
            <a:alphaModFix/>
          </a:blip>
          <a:stretch>
            <a:fillRect/>
          </a:stretch>
        </p:blipFill>
        <p:spPr>
          <a:xfrm>
            <a:off x="4486425" y="1710172"/>
            <a:ext cx="2381298" cy="861575"/>
          </a:xfrm>
          <a:prstGeom prst="rect">
            <a:avLst/>
          </a:prstGeom>
          <a:noFill/>
          <a:ln>
            <a:noFill/>
          </a:ln>
        </p:spPr>
      </p:pic>
      <p:grpSp>
        <p:nvGrpSpPr>
          <p:cNvPr id="283" name="Google Shape;283;p22"/>
          <p:cNvGrpSpPr/>
          <p:nvPr/>
        </p:nvGrpSpPr>
        <p:grpSpPr>
          <a:xfrm>
            <a:off x="0" y="-2"/>
            <a:ext cx="9144000" cy="444000"/>
            <a:chOff x="0" y="-2"/>
            <a:chExt cx="9144000" cy="444000"/>
          </a:xfrm>
        </p:grpSpPr>
        <p:sp>
          <p:nvSpPr>
            <p:cNvPr id="284" name="Google Shape;284;p22"/>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85" name="Google Shape;285;p22">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286" name="Google Shape;286;p22"/>
            <p:cNvGrpSpPr/>
            <p:nvPr/>
          </p:nvGrpSpPr>
          <p:grpSpPr>
            <a:xfrm>
              <a:off x="4687985" y="24102"/>
              <a:ext cx="1396538" cy="392100"/>
              <a:chOff x="4383185" y="1555373"/>
              <a:chExt cx="1396538" cy="392100"/>
            </a:xfrm>
          </p:grpSpPr>
          <p:pic>
            <p:nvPicPr>
              <p:cNvPr id="287" name="Google Shape;287;p22"/>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288" name="Google Shape;288;p2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289" name="Google Shape;289;p22"/>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290" name="Google Shape;290;p22"/>
            <p:cNvGrpSpPr/>
            <p:nvPr/>
          </p:nvGrpSpPr>
          <p:grpSpPr>
            <a:xfrm>
              <a:off x="2647516" y="26441"/>
              <a:ext cx="421800" cy="392100"/>
              <a:chOff x="3090174" y="207925"/>
              <a:chExt cx="421800" cy="392100"/>
            </a:xfrm>
          </p:grpSpPr>
          <p:pic>
            <p:nvPicPr>
              <p:cNvPr id="291" name="Google Shape;291;p22"/>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92" name="Google Shape;292;p22">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293" name="Google Shape;293;p22"/>
            <p:cNvGrpSpPr/>
            <p:nvPr/>
          </p:nvGrpSpPr>
          <p:grpSpPr>
            <a:xfrm>
              <a:off x="3173082" y="26441"/>
              <a:ext cx="421800" cy="392100"/>
              <a:chOff x="3601198" y="207925"/>
              <a:chExt cx="421800" cy="392100"/>
            </a:xfrm>
          </p:grpSpPr>
          <p:pic>
            <p:nvPicPr>
              <p:cNvPr id="294" name="Google Shape;294;p22"/>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295" name="Google Shape;295;p22">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296" name="Google Shape;296;p22"/>
            <p:cNvGrpSpPr/>
            <p:nvPr/>
          </p:nvGrpSpPr>
          <p:grpSpPr>
            <a:xfrm>
              <a:off x="3676838" y="26441"/>
              <a:ext cx="421800" cy="392100"/>
              <a:chOff x="4112225" y="207925"/>
              <a:chExt cx="421800" cy="392100"/>
            </a:xfrm>
          </p:grpSpPr>
          <p:pic>
            <p:nvPicPr>
              <p:cNvPr id="297" name="Google Shape;297;p22"/>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298" name="Google Shape;298;p22">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299" name="Google Shape;299;p22"/>
            <p:cNvGrpSpPr/>
            <p:nvPr/>
          </p:nvGrpSpPr>
          <p:grpSpPr>
            <a:xfrm>
              <a:off x="4182167" y="27791"/>
              <a:ext cx="421800" cy="389400"/>
              <a:chOff x="4646638" y="209275"/>
              <a:chExt cx="421800" cy="389400"/>
            </a:xfrm>
          </p:grpSpPr>
          <p:pic>
            <p:nvPicPr>
              <p:cNvPr id="300" name="Google Shape;300;p22"/>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301" name="Google Shape;301;p22">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3"/>
          <p:cNvSpPr txBox="1"/>
          <p:nvPr/>
        </p:nvSpPr>
        <p:spPr>
          <a:xfrm>
            <a:off x="0" y="444000"/>
            <a:ext cx="9144000" cy="45999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ld Standard TT"/>
                <a:ea typeface="Old Standard TT"/>
                <a:cs typeface="Old Standard TT"/>
                <a:sym typeface="Old Standard TT"/>
              </a:rPr>
              <a:t>Store Performance Analysis</a:t>
            </a:r>
            <a:endParaRPr b="1" sz="1800"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800"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Q: Which stores have the highest average weekly</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300">
                <a:solidFill>
                  <a:schemeClr val="lt1"/>
                </a:solidFill>
                <a:latin typeface="Old Standard TT"/>
                <a:ea typeface="Old Standard TT"/>
                <a:cs typeface="Old Standard TT"/>
                <a:sym typeface="Old Standard TT"/>
              </a:rPr>
              <a:t>  Q: Which stores have the lowest average weekly sales? sales?</a:t>
            </a:r>
            <a:endParaRPr sz="13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800" u="sng">
              <a:solidFill>
                <a:schemeClr val="lt1"/>
              </a:solidFill>
              <a:latin typeface="Old Standard TT"/>
              <a:ea typeface="Old Standard TT"/>
              <a:cs typeface="Old Standard TT"/>
              <a:sym typeface="Old Standard TT"/>
            </a:endParaRPr>
          </a:p>
        </p:txBody>
      </p:sp>
      <p:pic>
        <p:nvPicPr>
          <p:cNvPr id="307" name="Google Shape;307;p23"/>
          <p:cNvPicPr preferRelativeResize="0"/>
          <p:nvPr/>
        </p:nvPicPr>
        <p:blipFill>
          <a:blip r:embed="rId4">
            <a:alphaModFix/>
          </a:blip>
          <a:stretch>
            <a:fillRect/>
          </a:stretch>
        </p:blipFill>
        <p:spPr>
          <a:xfrm>
            <a:off x="4250180" y="1516063"/>
            <a:ext cx="1476375" cy="1009650"/>
          </a:xfrm>
          <a:prstGeom prst="rect">
            <a:avLst/>
          </a:prstGeom>
          <a:noFill/>
          <a:ln>
            <a:noFill/>
          </a:ln>
        </p:spPr>
      </p:pic>
      <p:pic>
        <p:nvPicPr>
          <p:cNvPr id="308" name="Google Shape;308;p23"/>
          <p:cNvPicPr preferRelativeResize="0"/>
          <p:nvPr/>
        </p:nvPicPr>
        <p:blipFill>
          <a:blip r:embed="rId5">
            <a:alphaModFix/>
          </a:blip>
          <a:stretch>
            <a:fillRect/>
          </a:stretch>
        </p:blipFill>
        <p:spPr>
          <a:xfrm>
            <a:off x="312955" y="1581161"/>
            <a:ext cx="3743325" cy="990600"/>
          </a:xfrm>
          <a:prstGeom prst="rect">
            <a:avLst/>
          </a:prstGeom>
          <a:noFill/>
          <a:ln>
            <a:noFill/>
          </a:ln>
        </p:spPr>
      </p:pic>
      <p:pic>
        <p:nvPicPr>
          <p:cNvPr id="309" name="Google Shape;309;p23"/>
          <p:cNvPicPr preferRelativeResize="0"/>
          <p:nvPr/>
        </p:nvPicPr>
        <p:blipFill>
          <a:blip r:embed="rId6">
            <a:alphaModFix/>
          </a:blip>
          <a:stretch>
            <a:fillRect/>
          </a:stretch>
        </p:blipFill>
        <p:spPr>
          <a:xfrm>
            <a:off x="4231130" y="3129151"/>
            <a:ext cx="1514475" cy="1038225"/>
          </a:xfrm>
          <a:prstGeom prst="rect">
            <a:avLst/>
          </a:prstGeom>
          <a:noFill/>
          <a:ln>
            <a:noFill/>
          </a:ln>
        </p:spPr>
      </p:pic>
      <p:pic>
        <p:nvPicPr>
          <p:cNvPr id="310" name="Google Shape;310;p23"/>
          <p:cNvPicPr preferRelativeResize="0"/>
          <p:nvPr/>
        </p:nvPicPr>
        <p:blipFill>
          <a:blip r:embed="rId7">
            <a:alphaModFix/>
          </a:blip>
          <a:stretch>
            <a:fillRect/>
          </a:stretch>
        </p:blipFill>
        <p:spPr>
          <a:xfrm>
            <a:off x="312942" y="3152963"/>
            <a:ext cx="3790950" cy="990600"/>
          </a:xfrm>
          <a:prstGeom prst="rect">
            <a:avLst/>
          </a:prstGeom>
          <a:noFill/>
          <a:ln>
            <a:noFill/>
          </a:ln>
        </p:spPr>
      </p:pic>
      <p:grpSp>
        <p:nvGrpSpPr>
          <p:cNvPr id="311" name="Google Shape;311;p23"/>
          <p:cNvGrpSpPr/>
          <p:nvPr/>
        </p:nvGrpSpPr>
        <p:grpSpPr>
          <a:xfrm>
            <a:off x="0" y="-2"/>
            <a:ext cx="9144000" cy="444000"/>
            <a:chOff x="0" y="-2"/>
            <a:chExt cx="9144000" cy="444000"/>
          </a:xfrm>
        </p:grpSpPr>
        <p:sp>
          <p:nvSpPr>
            <p:cNvPr id="312" name="Google Shape;312;p23"/>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13" name="Google Shape;313;p23">
              <a:hlinkClick action="ppaction://hlinksldjump" r:id="rId8"/>
            </p:cNvPr>
            <p:cNvPicPr preferRelativeResize="0"/>
            <p:nvPr/>
          </p:nvPicPr>
          <p:blipFill>
            <a:blip r:embed="rId9">
              <a:alphaModFix/>
            </a:blip>
            <a:stretch>
              <a:fillRect/>
            </a:stretch>
          </p:blipFill>
          <p:spPr>
            <a:xfrm>
              <a:off x="68431" y="24125"/>
              <a:ext cx="392074" cy="392074"/>
            </a:xfrm>
            <a:prstGeom prst="rect">
              <a:avLst/>
            </a:prstGeom>
            <a:noFill/>
            <a:ln>
              <a:noFill/>
            </a:ln>
          </p:spPr>
        </p:pic>
        <p:grpSp>
          <p:nvGrpSpPr>
            <p:cNvPr id="314" name="Google Shape;314;p23"/>
            <p:cNvGrpSpPr/>
            <p:nvPr/>
          </p:nvGrpSpPr>
          <p:grpSpPr>
            <a:xfrm>
              <a:off x="4687985" y="24102"/>
              <a:ext cx="1396538" cy="392100"/>
              <a:chOff x="4383185" y="1555373"/>
              <a:chExt cx="1396538" cy="392100"/>
            </a:xfrm>
          </p:grpSpPr>
          <p:pic>
            <p:nvPicPr>
              <p:cNvPr id="315" name="Google Shape;315;p23"/>
              <p:cNvPicPr preferRelativeResize="0"/>
              <p:nvPr/>
            </p:nvPicPr>
            <p:blipFill rotWithShape="1">
              <a:blip r:embed="rId10">
                <a:alphaModFix/>
              </a:blip>
              <a:srcRect b="37467" l="16084" r="20939" t="31577"/>
              <a:stretch/>
            </p:blipFill>
            <p:spPr>
              <a:xfrm>
                <a:off x="4383185" y="1555373"/>
                <a:ext cx="1369800" cy="392100"/>
              </a:xfrm>
              <a:prstGeom prst="roundRect">
                <a:avLst>
                  <a:gd fmla="val 16667" name="adj"/>
                </a:avLst>
              </a:prstGeom>
              <a:noFill/>
              <a:ln>
                <a:noFill/>
              </a:ln>
            </p:spPr>
          </p:pic>
          <p:sp>
            <p:nvSpPr>
              <p:cNvPr id="316" name="Google Shape;316;p23"/>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17" name="Google Shape;317;p23"/>
              <p:cNvPicPr preferRelativeResize="0"/>
              <p:nvPr/>
            </p:nvPicPr>
            <p:blipFill>
              <a:blip r:embed="rId11">
                <a:alphaModFix/>
              </a:blip>
              <a:stretch>
                <a:fillRect/>
              </a:stretch>
            </p:blipFill>
            <p:spPr>
              <a:xfrm>
                <a:off x="4474418" y="1606524"/>
                <a:ext cx="288207" cy="319350"/>
              </a:xfrm>
              <a:prstGeom prst="rect">
                <a:avLst/>
              </a:prstGeom>
              <a:noFill/>
              <a:ln>
                <a:noFill/>
              </a:ln>
            </p:spPr>
          </p:pic>
        </p:grpSp>
        <p:grpSp>
          <p:nvGrpSpPr>
            <p:cNvPr id="318" name="Google Shape;318;p23"/>
            <p:cNvGrpSpPr/>
            <p:nvPr/>
          </p:nvGrpSpPr>
          <p:grpSpPr>
            <a:xfrm>
              <a:off x="2647516" y="26441"/>
              <a:ext cx="421800" cy="392100"/>
              <a:chOff x="3090174" y="207925"/>
              <a:chExt cx="421800" cy="392100"/>
            </a:xfrm>
          </p:grpSpPr>
          <p:pic>
            <p:nvPicPr>
              <p:cNvPr id="319" name="Google Shape;319;p23"/>
              <p:cNvPicPr preferRelativeResize="0"/>
              <p:nvPr/>
            </p:nvPicPr>
            <p:blipFill rotWithShape="1">
              <a:blip r:embed="rId12">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20" name="Google Shape;320;p23">
                <a:hlinkClick action="ppaction://hlinksldjump" r:id="rId13"/>
              </p:cNvPr>
              <p:cNvPicPr preferRelativeResize="0"/>
              <p:nvPr/>
            </p:nvPicPr>
            <p:blipFill>
              <a:blip r:embed="rId14">
                <a:alphaModFix/>
              </a:blip>
              <a:stretch>
                <a:fillRect/>
              </a:stretch>
            </p:blipFill>
            <p:spPr>
              <a:xfrm>
                <a:off x="3174182" y="232499"/>
                <a:ext cx="253800" cy="342950"/>
              </a:xfrm>
              <a:prstGeom prst="rect">
                <a:avLst/>
              </a:prstGeom>
              <a:noFill/>
              <a:ln>
                <a:noFill/>
              </a:ln>
            </p:spPr>
          </p:pic>
        </p:grpSp>
        <p:grpSp>
          <p:nvGrpSpPr>
            <p:cNvPr id="321" name="Google Shape;321;p23"/>
            <p:cNvGrpSpPr/>
            <p:nvPr/>
          </p:nvGrpSpPr>
          <p:grpSpPr>
            <a:xfrm>
              <a:off x="3173082" y="26441"/>
              <a:ext cx="421800" cy="392100"/>
              <a:chOff x="3601198" y="207925"/>
              <a:chExt cx="421800" cy="392100"/>
            </a:xfrm>
          </p:grpSpPr>
          <p:pic>
            <p:nvPicPr>
              <p:cNvPr id="322" name="Google Shape;322;p23"/>
              <p:cNvPicPr preferRelativeResize="0"/>
              <p:nvPr/>
            </p:nvPicPr>
            <p:blipFill rotWithShape="1">
              <a:blip r:embed="rId15">
                <a:alphaModFix/>
              </a:blip>
              <a:srcRect b="25897" l="54847" r="16677" t="25577"/>
              <a:stretch/>
            </p:blipFill>
            <p:spPr>
              <a:xfrm flipH="1">
                <a:off x="3601198" y="207925"/>
                <a:ext cx="421800" cy="392100"/>
              </a:xfrm>
              <a:prstGeom prst="roundRect">
                <a:avLst>
                  <a:gd fmla="val 16667" name="adj"/>
                </a:avLst>
              </a:prstGeom>
              <a:noFill/>
              <a:ln>
                <a:noFill/>
              </a:ln>
            </p:spPr>
          </p:pic>
          <p:pic>
            <p:nvPicPr>
              <p:cNvPr id="323" name="Google Shape;323;p23">
                <a:hlinkClick action="ppaction://hlinksldjump" r:id="rId16"/>
              </p:cNvPr>
              <p:cNvPicPr preferRelativeResize="0"/>
              <p:nvPr/>
            </p:nvPicPr>
            <p:blipFill>
              <a:blip r:embed="rId17">
                <a:alphaModFix/>
              </a:blip>
              <a:stretch>
                <a:fillRect/>
              </a:stretch>
            </p:blipFill>
            <p:spPr>
              <a:xfrm>
                <a:off x="3674975" y="253221"/>
                <a:ext cx="274250" cy="305875"/>
              </a:xfrm>
              <a:prstGeom prst="rect">
                <a:avLst/>
              </a:prstGeom>
              <a:noFill/>
              <a:ln>
                <a:noFill/>
              </a:ln>
            </p:spPr>
          </p:pic>
        </p:grpSp>
        <p:grpSp>
          <p:nvGrpSpPr>
            <p:cNvPr id="324" name="Google Shape;324;p23"/>
            <p:cNvGrpSpPr/>
            <p:nvPr/>
          </p:nvGrpSpPr>
          <p:grpSpPr>
            <a:xfrm>
              <a:off x="3676838" y="26441"/>
              <a:ext cx="421800" cy="392100"/>
              <a:chOff x="4112225" y="207925"/>
              <a:chExt cx="421800" cy="392100"/>
            </a:xfrm>
          </p:grpSpPr>
          <p:pic>
            <p:nvPicPr>
              <p:cNvPr id="325" name="Google Shape;325;p23"/>
              <p:cNvPicPr preferRelativeResize="0"/>
              <p:nvPr/>
            </p:nvPicPr>
            <p:blipFill rotWithShape="1">
              <a:blip r:embed="rId18">
                <a:alphaModFix/>
              </a:blip>
              <a:srcRect b="50935" l="31164" r="38255" t="20584"/>
              <a:stretch/>
            </p:blipFill>
            <p:spPr>
              <a:xfrm>
                <a:off x="4112225" y="207925"/>
                <a:ext cx="421800" cy="392100"/>
              </a:xfrm>
              <a:prstGeom prst="roundRect">
                <a:avLst>
                  <a:gd fmla="val 16667" name="adj"/>
                </a:avLst>
              </a:prstGeom>
              <a:noFill/>
              <a:ln>
                <a:noFill/>
              </a:ln>
            </p:spPr>
          </p:pic>
          <p:pic>
            <p:nvPicPr>
              <p:cNvPr id="326" name="Google Shape;326;p23">
                <a:hlinkClick action="ppaction://hlinksldjump" r:id="rId19"/>
              </p:cNvPr>
              <p:cNvPicPr preferRelativeResize="0"/>
              <p:nvPr/>
            </p:nvPicPr>
            <p:blipFill>
              <a:blip r:embed="rId20">
                <a:alphaModFix/>
              </a:blip>
              <a:stretch>
                <a:fillRect/>
              </a:stretch>
            </p:blipFill>
            <p:spPr>
              <a:xfrm>
                <a:off x="4140249" y="223325"/>
                <a:ext cx="367275" cy="367250"/>
              </a:xfrm>
              <a:prstGeom prst="rect">
                <a:avLst/>
              </a:prstGeom>
              <a:noFill/>
              <a:ln>
                <a:noFill/>
              </a:ln>
            </p:spPr>
          </p:pic>
        </p:grpSp>
        <p:grpSp>
          <p:nvGrpSpPr>
            <p:cNvPr id="327" name="Google Shape;327;p23"/>
            <p:cNvGrpSpPr/>
            <p:nvPr/>
          </p:nvGrpSpPr>
          <p:grpSpPr>
            <a:xfrm>
              <a:off x="4182167" y="27791"/>
              <a:ext cx="421800" cy="389400"/>
              <a:chOff x="4646638" y="209275"/>
              <a:chExt cx="421800" cy="389400"/>
            </a:xfrm>
          </p:grpSpPr>
          <p:pic>
            <p:nvPicPr>
              <p:cNvPr id="328" name="Google Shape;328;p23"/>
              <p:cNvPicPr preferRelativeResize="0"/>
              <p:nvPr/>
            </p:nvPicPr>
            <p:blipFill rotWithShape="1">
              <a:blip r:embed="rId21">
                <a:alphaModFix/>
              </a:blip>
              <a:srcRect b="29545" l="18473" r="50741" t="29269"/>
              <a:stretch/>
            </p:blipFill>
            <p:spPr>
              <a:xfrm>
                <a:off x="4646638" y="209275"/>
                <a:ext cx="421800" cy="389400"/>
              </a:xfrm>
              <a:prstGeom prst="roundRect">
                <a:avLst>
                  <a:gd fmla="val 16667" name="adj"/>
                </a:avLst>
              </a:prstGeom>
              <a:noFill/>
              <a:ln>
                <a:noFill/>
              </a:ln>
            </p:spPr>
          </p:pic>
          <p:pic>
            <p:nvPicPr>
              <p:cNvPr id="329" name="Google Shape;329;p23">
                <a:hlinkClick action="ppaction://hlinksldjump" r:id="rId22"/>
              </p:cNvPr>
              <p:cNvPicPr preferRelativeResize="0"/>
              <p:nvPr/>
            </p:nvPicPr>
            <p:blipFill>
              <a:blip r:embed="rId23">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24"/>
          <p:cNvSpPr txBox="1"/>
          <p:nvPr/>
        </p:nvSpPr>
        <p:spPr>
          <a:xfrm>
            <a:off x="0" y="444000"/>
            <a:ext cx="9144000" cy="45930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lt1"/>
                </a:solidFill>
                <a:latin typeface="Old Standard TT"/>
                <a:ea typeface="Old Standard TT"/>
                <a:cs typeface="Old Standard TT"/>
                <a:sym typeface="Old Standard TT"/>
              </a:rPr>
              <a:t>Store Performance Analysis</a:t>
            </a:r>
            <a:br>
              <a:rPr b="1" lang="en" sz="1800" u="sng">
                <a:solidFill>
                  <a:schemeClr val="lt1"/>
                </a:solidFill>
                <a:latin typeface="Old Standard TT"/>
                <a:ea typeface="Old Standard TT"/>
                <a:cs typeface="Old Standard TT"/>
                <a:sym typeface="Old Standard TT"/>
              </a:rPr>
            </a:br>
            <a:endParaRPr b="1" sz="1800"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Q: How much of a difference in average weekly sales exists between the best and worst performing stores?</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A: Some stores (like store 35) have a very high Coefficient</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of Variation (23%), meaning weekly sales for store 35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vary 23% of the mean value ($ 919.725).</a:t>
            </a:r>
            <a:br>
              <a:rPr lang="en" sz="1300">
                <a:solidFill>
                  <a:schemeClr val="lt1"/>
                </a:solidFill>
                <a:latin typeface="Old Standard TT"/>
                <a:ea typeface="Old Standard TT"/>
                <a:cs typeface="Old Standard TT"/>
                <a:sym typeface="Old Standard TT"/>
              </a:rPr>
            </a:br>
            <a:br>
              <a:rPr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                                                                                                   This fact suggests there might be unknown store specific</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factors (e.g., specific dates of local events, regional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manager changes, competitor openings) affecting weekly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                                                                                                   sales performance worth investigating.</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800" u="sng">
              <a:solidFill>
                <a:schemeClr val="lt1"/>
              </a:solidFill>
              <a:latin typeface="Old Standard TT"/>
              <a:ea typeface="Old Standard TT"/>
              <a:cs typeface="Old Standard TT"/>
              <a:sym typeface="Old Standard TT"/>
            </a:endParaRPr>
          </a:p>
        </p:txBody>
      </p:sp>
      <p:pic>
        <p:nvPicPr>
          <p:cNvPr id="335" name="Google Shape;335;p24"/>
          <p:cNvPicPr preferRelativeResize="0"/>
          <p:nvPr/>
        </p:nvPicPr>
        <p:blipFill>
          <a:blip r:embed="rId4">
            <a:alphaModFix/>
          </a:blip>
          <a:stretch>
            <a:fillRect/>
          </a:stretch>
        </p:blipFill>
        <p:spPr>
          <a:xfrm>
            <a:off x="289150" y="1694476"/>
            <a:ext cx="4145725" cy="2744584"/>
          </a:xfrm>
          <a:prstGeom prst="rect">
            <a:avLst/>
          </a:prstGeom>
          <a:noFill/>
          <a:ln>
            <a:noFill/>
          </a:ln>
        </p:spPr>
      </p:pic>
      <p:pic>
        <p:nvPicPr>
          <p:cNvPr id="336" name="Google Shape;336;p24"/>
          <p:cNvPicPr preferRelativeResize="0"/>
          <p:nvPr/>
        </p:nvPicPr>
        <p:blipFill>
          <a:blip r:embed="rId5">
            <a:alphaModFix/>
          </a:blip>
          <a:stretch>
            <a:fillRect/>
          </a:stretch>
        </p:blipFill>
        <p:spPr>
          <a:xfrm>
            <a:off x="4572000" y="3419868"/>
            <a:ext cx="4438650" cy="1019175"/>
          </a:xfrm>
          <a:prstGeom prst="rect">
            <a:avLst/>
          </a:prstGeom>
          <a:noFill/>
          <a:ln>
            <a:noFill/>
          </a:ln>
        </p:spPr>
      </p:pic>
      <p:grpSp>
        <p:nvGrpSpPr>
          <p:cNvPr id="337" name="Google Shape;337;p24"/>
          <p:cNvGrpSpPr/>
          <p:nvPr/>
        </p:nvGrpSpPr>
        <p:grpSpPr>
          <a:xfrm>
            <a:off x="0" y="-2"/>
            <a:ext cx="9144000" cy="444000"/>
            <a:chOff x="0" y="-2"/>
            <a:chExt cx="9144000" cy="444000"/>
          </a:xfrm>
        </p:grpSpPr>
        <p:sp>
          <p:nvSpPr>
            <p:cNvPr id="338" name="Google Shape;338;p24"/>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39" name="Google Shape;339;p24">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340" name="Google Shape;340;p24"/>
            <p:cNvGrpSpPr/>
            <p:nvPr/>
          </p:nvGrpSpPr>
          <p:grpSpPr>
            <a:xfrm>
              <a:off x="4687985" y="24102"/>
              <a:ext cx="1396538" cy="392100"/>
              <a:chOff x="4383185" y="1555373"/>
              <a:chExt cx="1396538" cy="392100"/>
            </a:xfrm>
          </p:grpSpPr>
          <p:pic>
            <p:nvPicPr>
              <p:cNvPr id="341" name="Google Shape;341;p24"/>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342" name="Google Shape;342;p2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43" name="Google Shape;343;p24"/>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344" name="Google Shape;344;p24"/>
            <p:cNvGrpSpPr/>
            <p:nvPr/>
          </p:nvGrpSpPr>
          <p:grpSpPr>
            <a:xfrm>
              <a:off x="2647516" y="26441"/>
              <a:ext cx="421800" cy="392100"/>
              <a:chOff x="3090174" y="207925"/>
              <a:chExt cx="421800" cy="392100"/>
            </a:xfrm>
          </p:grpSpPr>
          <p:pic>
            <p:nvPicPr>
              <p:cNvPr id="345" name="Google Shape;345;p24"/>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46" name="Google Shape;346;p24">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347" name="Google Shape;347;p24"/>
            <p:cNvGrpSpPr/>
            <p:nvPr/>
          </p:nvGrpSpPr>
          <p:grpSpPr>
            <a:xfrm>
              <a:off x="3173082" y="26441"/>
              <a:ext cx="421800" cy="392100"/>
              <a:chOff x="3601198" y="207925"/>
              <a:chExt cx="421800" cy="392100"/>
            </a:xfrm>
          </p:grpSpPr>
          <p:pic>
            <p:nvPicPr>
              <p:cNvPr id="348" name="Google Shape;348;p24"/>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349" name="Google Shape;349;p24">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350" name="Google Shape;350;p24"/>
            <p:cNvGrpSpPr/>
            <p:nvPr/>
          </p:nvGrpSpPr>
          <p:grpSpPr>
            <a:xfrm>
              <a:off x="3676838" y="26441"/>
              <a:ext cx="421800" cy="392100"/>
              <a:chOff x="4112225" y="207925"/>
              <a:chExt cx="421800" cy="392100"/>
            </a:xfrm>
          </p:grpSpPr>
          <p:pic>
            <p:nvPicPr>
              <p:cNvPr id="351" name="Google Shape;351;p24"/>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352" name="Google Shape;352;p24">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353" name="Google Shape;353;p24"/>
            <p:cNvGrpSpPr/>
            <p:nvPr/>
          </p:nvGrpSpPr>
          <p:grpSpPr>
            <a:xfrm>
              <a:off x="4182167" y="27791"/>
              <a:ext cx="421800" cy="389400"/>
              <a:chOff x="4646638" y="209275"/>
              <a:chExt cx="421800" cy="389400"/>
            </a:xfrm>
          </p:grpSpPr>
          <p:pic>
            <p:nvPicPr>
              <p:cNvPr id="354" name="Google Shape;354;p24"/>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355" name="Google Shape;355;p24">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25"/>
          <p:cNvSpPr txBox="1"/>
          <p:nvPr/>
        </p:nvSpPr>
        <p:spPr>
          <a:xfrm>
            <a:off x="0" y="444000"/>
            <a:ext cx="9144000" cy="46143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Special Events (Holidays)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In our analysis, let’s not forget there is 1 (x45 stores) less week of Christmas and Thanksgiving, compared to Super Bowl and Labour Day, as displayed by the query below.</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Q: What is the average weekly sales difference between weeks with a holiday and without?</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A: Average weekly sales only increase approx. 8% with holidays, on average, compared to normal weeks.</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sz="12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u="sng">
              <a:solidFill>
                <a:schemeClr val="lt1"/>
              </a:solidFill>
              <a:latin typeface="Old Standard TT"/>
              <a:ea typeface="Old Standard TT"/>
              <a:cs typeface="Old Standard TT"/>
              <a:sym typeface="Old Standard TT"/>
            </a:endParaRPr>
          </a:p>
        </p:txBody>
      </p:sp>
      <p:pic>
        <p:nvPicPr>
          <p:cNvPr id="361" name="Google Shape;361;p25"/>
          <p:cNvPicPr preferRelativeResize="0"/>
          <p:nvPr/>
        </p:nvPicPr>
        <p:blipFill>
          <a:blip r:embed="rId4">
            <a:alphaModFix/>
          </a:blip>
          <a:stretch>
            <a:fillRect/>
          </a:stretch>
        </p:blipFill>
        <p:spPr>
          <a:xfrm>
            <a:off x="6406649" y="2940668"/>
            <a:ext cx="1726125" cy="914350"/>
          </a:xfrm>
          <a:prstGeom prst="rect">
            <a:avLst/>
          </a:prstGeom>
          <a:noFill/>
          <a:ln>
            <a:noFill/>
          </a:ln>
        </p:spPr>
      </p:pic>
      <p:sp>
        <p:nvSpPr>
          <p:cNvPr id="362" name="Google Shape;362;p25"/>
          <p:cNvSpPr txBox="1"/>
          <p:nvPr/>
        </p:nvSpPr>
        <p:spPr>
          <a:xfrm>
            <a:off x="214950" y="668914"/>
            <a:ext cx="88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  </a:t>
            </a:r>
            <a:endParaRPr b="1" sz="1200">
              <a:solidFill>
                <a:schemeClr val="dk1"/>
              </a:solidFill>
              <a:latin typeface="Old Standard TT"/>
              <a:ea typeface="Old Standard TT"/>
              <a:cs typeface="Old Standard TT"/>
              <a:sym typeface="Old Standard TT"/>
            </a:endParaRPr>
          </a:p>
        </p:txBody>
      </p:sp>
      <p:pic>
        <p:nvPicPr>
          <p:cNvPr id="363" name="Google Shape;363;p25"/>
          <p:cNvPicPr preferRelativeResize="0"/>
          <p:nvPr/>
        </p:nvPicPr>
        <p:blipFill>
          <a:blip r:embed="rId5">
            <a:alphaModFix/>
          </a:blip>
          <a:stretch>
            <a:fillRect/>
          </a:stretch>
        </p:blipFill>
        <p:spPr>
          <a:xfrm>
            <a:off x="6142063" y="2230030"/>
            <a:ext cx="2181225" cy="590550"/>
          </a:xfrm>
          <a:prstGeom prst="rect">
            <a:avLst/>
          </a:prstGeom>
          <a:noFill/>
          <a:ln>
            <a:noFill/>
          </a:ln>
        </p:spPr>
      </p:pic>
      <p:pic>
        <p:nvPicPr>
          <p:cNvPr id="364" name="Google Shape;364;p25"/>
          <p:cNvPicPr preferRelativeResize="0"/>
          <p:nvPr/>
        </p:nvPicPr>
        <p:blipFill>
          <a:blip r:embed="rId6">
            <a:alphaModFix/>
          </a:blip>
          <a:stretch>
            <a:fillRect/>
          </a:stretch>
        </p:blipFill>
        <p:spPr>
          <a:xfrm>
            <a:off x="5321350" y="4337237"/>
            <a:ext cx="3822651" cy="523875"/>
          </a:xfrm>
          <a:prstGeom prst="rect">
            <a:avLst/>
          </a:prstGeom>
          <a:noFill/>
          <a:ln>
            <a:noFill/>
          </a:ln>
        </p:spPr>
      </p:pic>
      <p:pic>
        <p:nvPicPr>
          <p:cNvPr id="365" name="Google Shape;365;p25"/>
          <p:cNvPicPr preferRelativeResize="0"/>
          <p:nvPr/>
        </p:nvPicPr>
        <p:blipFill>
          <a:blip r:embed="rId7">
            <a:alphaModFix/>
          </a:blip>
          <a:stretch>
            <a:fillRect/>
          </a:stretch>
        </p:blipFill>
        <p:spPr>
          <a:xfrm>
            <a:off x="78638" y="2273316"/>
            <a:ext cx="4812026" cy="2554763"/>
          </a:xfrm>
          <a:prstGeom prst="rect">
            <a:avLst/>
          </a:prstGeom>
          <a:noFill/>
          <a:ln>
            <a:noFill/>
          </a:ln>
        </p:spPr>
      </p:pic>
      <p:pic>
        <p:nvPicPr>
          <p:cNvPr id="366" name="Google Shape;366;p25"/>
          <p:cNvPicPr preferRelativeResize="0"/>
          <p:nvPr/>
        </p:nvPicPr>
        <p:blipFill>
          <a:blip r:embed="rId8">
            <a:alphaModFix/>
          </a:blip>
          <a:stretch>
            <a:fillRect/>
          </a:stretch>
        </p:blipFill>
        <p:spPr>
          <a:xfrm>
            <a:off x="2693563" y="3400535"/>
            <a:ext cx="1647825" cy="409575"/>
          </a:xfrm>
          <a:prstGeom prst="rect">
            <a:avLst/>
          </a:prstGeom>
          <a:noFill/>
          <a:ln>
            <a:noFill/>
          </a:ln>
        </p:spPr>
      </p:pic>
      <p:pic>
        <p:nvPicPr>
          <p:cNvPr id="367" name="Google Shape;367;p25"/>
          <p:cNvPicPr preferRelativeResize="0"/>
          <p:nvPr/>
        </p:nvPicPr>
        <p:blipFill>
          <a:blip r:embed="rId9">
            <a:alphaModFix/>
          </a:blip>
          <a:stretch>
            <a:fillRect/>
          </a:stretch>
        </p:blipFill>
        <p:spPr>
          <a:xfrm>
            <a:off x="7337525" y="4534487"/>
            <a:ext cx="1680087" cy="446400"/>
          </a:xfrm>
          <a:prstGeom prst="rect">
            <a:avLst/>
          </a:prstGeom>
          <a:noFill/>
          <a:ln>
            <a:noFill/>
          </a:ln>
        </p:spPr>
      </p:pic>
      <p:grpSp>
        <p:nvGrpSpPr>
          <p:cNvPr id="368" name="Google Shape;368;p25"/>
          <p:cNvGrpSpPr/>
          <p:nvPr/>
        </p:nvGrpSpPr>
        <p:grpSpPr>
          <a:xfrm>
            <a:off x="0" y="-2"/>
            <a:ext cx="9144000" cy="444000"/>
            <a:chOff x="0" y="-2"/>
            <a:chExt cx="9144000" cy="444000"/>
          </a:xfrm>
        </p:grpSpPr>
        <p:sp>
          <p:nvSpPr>
            <p:cNvPr id="369" name="Google Shape;369;p25"/>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70" name="Google Shape;370;p25">
              <a:hlinkClick action="ppaction://hlinksldjump" r:id="rId10"/>
            </p:cNvPr>
            <p:cNvPicPr preferRelativeResize="0"/>
            <p:nvPr/>
          </p:nvPicPr>
          <p:blipFill>
            <a:blip r:embed="rId11">
              <a:alphaModFix/>
            </a:blip>
            <a:stretch>
              <a:fillRect/>
            </a:stretch>
          </p:blipFill>
          <p:spPr>
            <a:xfrm>
              <a:off x="68431" y="24125"/>
              <a:ext cx="392074" cy="392074"/>
            </a:xfrm>
            <a:prstGeom prst="rect">
              <a:avLst/>
            </a:prstGeom>
            <a:noFill/>
            <a:ln>
              <a:noFill/>
            </a:ln>
          </p:spPr>
        </p:pic>
        <p:grpSp>
          <p:nvGrpSpPr>
            <p:cNvPr id="371" name="Google Shape;371;p25"/>
            <p:cNvGrpSpPr/>
            <p:nvPr/>
          </p:nvGrpSpPr>
          <p:grpSpPr>
            <a:xfrm>
              <a:off x="4687985" y="24102"/>
              <a:ext cx="1396538" cy="392100"/>
              <a:chOff x="4383185" y="1555373"/>
              <a:chExt cx="1396538" cy="392100"/>
            </a:xfrm>
          </p:grpSpPr>
          <p:pic>
            <p:nvPicPr>
              <p:cNvPr id="372" name="Google Shape;372;p25"/>
              <p:cNvPicPr preferRelativeResize="0"/>
              <p:nvPr/>
            </p:nvPicPr>
            <p:blipFill rotWithShape="1">
              <a:blip r:embed="rId12">
                <a:alphaModFix/>
              </a:blip>
              <a:srcRect b="37467" l="16084" r="20939" t="31577"/>
              <a:stretch/>
            </p:blipFill>
            <p:spPr>
              <a:xfrm>
                <a:off x="4383185" y="1555373"/>
                <a:ext cx="1369800" cy="392100"/>
              </a:xfrm>
              <a:prstGeom prst="roundRect">
                <a:avLst>
                  <a:gd fmla="val 16667" name="adj"/>
                </a:avLst>
              </a:prstGeom>
              <a:noFill/>
              <a:ln>
                <a:noFill/>
              </a:ln>
            </p:spPr>
          </p:pic>
          <p:sp>
            <p:nvSpPr>
              <p:cNvPr id="373" name="Google Shape;373;p2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74" name="Google Shape;374;p25"/>
              <p:cNvPicPr preferRelativeResize="0"/>
              <p:nvPr/>
            </p:nvPicPr>
            <p:blipFill>
              <a:blip r:embed="rId13">
                <a:alphaModFix/>
              </a:blip>
              <a:stretch>
                <a:fillRect/>
              </a:stretch>
            </p:blipFill>
            <p:spPr>
              <a:xfrm>
                <a:off x="4474418" y="1606524"/>
                <a:ext cx="288207" cy="319350"/>
              </a:xfrm>
              <a:prstGeom prst="rect">
                <a:avLst/>
              </a:prstGeom>
              <a:noFill/>
              <a:ln>
                <a:noFill/>
              </a:ln>
            </p:spPr>
          </p:pic>
        </p:grpSp>
        <p:grpSp>
          <p:nvGrpSpPr>
            <p:cNvPr id="375" name="Google Shape;375;p25"/>
            <p:cNvGrpSpPr/>
            <p:nvPr/>
          </p:nvGrpSpPr>
          <p:grpSpPr>
            <a:xfrm>
              <a:off x="2647516" y="26441"/>
              <a:ext cx="421800" cy="392100"/>
              <a:chOff x="3090174" y="207925"/>
              <a:chExt cx="421800" cy="392100"/>
            </a:xfrm>
          </p:grpSpPr>
          <p:pic>
            <p:nvPicPr>
              <p:cNvPr id="376" name="Google Shape;376;p25"/>
              <p:cNvPicPr preferRelativeResize="0"/>
              <p:nvPr/>
            </p:nvPicPr>
            <p:blipFill rotWithShape="1">
              <a:blip r:embed="rId14">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77" name="Google Shape;377;p25">
                <a:hlinkClick action="ppaction://hlinksldjump" r:id="rId15"/>
              </p:cNvPr>
              <p:cNvPicPr preferRelativeResize="0"/>
              <p:nvPr/>
            </p:nvPicPr>
            <p:blipFill>
              <a:blip r:embed="rId16">
                <a:alphaModFix/>
              </a:blip>
              <a:stretch>
                <a:fillRect/>
              </a:stretch>
            </p:blipFill>
            <p:spPr>
              <a:xfrm>
                <a:off x="3174182" y="232499"/>
                <a:ext cx="253800" cy="342950"/>
              </a:xfrm>
              <a:prstGeom prst="rect">
                <a:avLst/>
              </a:prstGeom>
              <a:noFill/>
              <a:ln>
                <a:noFill/>
              </a:ln>
            </p:spPr>
          </p:pic>
        </p:grpSp>
        <p:grpSp>
          <p:nvGrpSpPr>
            <p:cNvPr id="378" name="Google Shape;378;p25"/>
            <p:cNvGrpSpPr/>
            <p:nvPr/>
          </p:nvGrpSpPr>
          <p:grpSpPr>
            <a:xfrm>
              <a:off x="3173082" y="26441"/>
              <a:ext cx="421800" cy="392100"/>
              <a:chOff x="3601198" y="207925"/>
              <a:chExt cx="421800" cy="392100"/>
            </a:xfrm>
          </p:grpSpPr>
          <p:pic>
            <p:nvPicPr>
              <p:cNvPr id="379" name="Google Shape;379;p25"/>
              <p:cNvPicPr preferRelativeResize="0"/>
              <p:nvPr/>
            </p:nvPicPr>
            <p:blipFill rotWithShape="1">
              <a:blip r:embed="rId17">
                <a:alphaModFix/>
              </a:blip>
              <a:srcRect b="25897" l="54847" r="16677" t="25577"/>
              <a:stretch/>
            </p:blipFill>
            <p:spPr>
              <a:xfrm flipH="1">
                <a:off x="3601198" y="207925"/>
                <a:ext cx="421800" cy="392100"/>
              </a:xfrm>
              <a:prstGeom prst="roundRect">
                <a:avLst>
                  <a:gd fmla="val 16667" name="adj"/>
                </a:avLst>
              </a:prstGeom>
              <a:noFill/>
              <a:ln>
                <a:noFill/>
              </a:ln>
            </p:spPr>
          </p:pic>
          <p:pic>
            <p:nvPicPr>
              <p:cNvPr id="380" name="Google Shape;380;p25">
                <a:hlinkClick action="ppaction://hlinksldjump" r:id="rId18"/>
              </p:cNvPr>
              <p:cNvPicPr preferRelativeResize="0"/>
              <p:nvPr/>
            </p:nvPicPr>
            <p:blipFill>
              <a:blip r:embed="rId19">
                <a:alphaModFix/>
              </a:blip>
              <a:stretch>
                <a:fillRect/>
              </a:stretch>
            </p:blipFill>
            <p:spPr>
              <a:xfrm>
                <a:off x="3674975" y="253221"/>
                <a:ext cx="274250" cy="305875"/>
              </a:xfrm>
              <a:prstGeom prst="rect">
                <a:avLst/>
              </a:prstGeom>
              <a:noFill/>
              <a:ln>
                <a:noFill/>
              </a:ln>
            </p:spPr>
          </p:pic>
        </p:grpSp>
        <p:grpSp>
          <p:nvGrpSpPr>
            <p:cNvPr id="381" name="Google Shape;381;p25"/>
            <p:cNvGrpSpPr/>
            <p:nvPr/>
          </p:nvGrpSpPr>
          <p:grpSpPr>
            <a:xfrm>
              <a:off x="3676838" y="26441"/>
              <a:ext cx="421800" cy="392100"/>
              <a:chOff x="4112225" y="207925"/>
              <a:chExt cx="421800" cy="392100"/>
            </a:xfrm>
          </p:grpSpPr>
          <p:pic>
            <p:nvPicPr>
              <p:cNvPr id="382" name="Google Shape;382;p25"/>
              <p:cNvPicPr preferRelativeResize="0"/>
              <p:nvPr/>
            </p:nvPicPr>
            <p:blipFill rotWithShape="1">
              <a:blip r:embed="rId20">
                <a:alphaModFix/>
              </a:blip>
              <a:srcRect b="50935" l="31164" r="38255" t="20584"/>
              <a:stretch/>
            </p:blipFill>
            <p:spPr>
              <a:xfrm>
                <a:off x="4112225" y="207925"/>
                <a:ext cx="421800" cy="392100"/>
              </a:xfrm>
              <a:prstGeom prst="roundRect">
                <a:avLst>
                  <a:gd fmla="val 16667" name="adj"/>
                </a:avLst>
              </a:prstGeom>
              <a:noFill/>
              <a:ln>
                <a:noFill/>
              </a:ln>
            </p:spPr>
          </p:pic>
          <p:pic>
            <p:nvPicPr>
              <p:cNvPr id="383" name="Google Shape;383;p25">
                <a:hlinkClick action="ppaction://hlinksldjump" r:id="rId21"/>
              </p:cNvPr>
              <p:cNvPicPr preferRelativeResize="0"/>
              <p:nvPr/>
            </p:nvPicPr>
            <p:blipFill>
              <a:blip r:embed="rId22">
                <a:alphaModFix/>
              </a:blip>
              <a:stretch>
                <a:fillRect/>
              </a:stretch>
            </p:blipFill>
            <p:spPr>
              <a:xfrm>
                <a:off x="4140249" y="223325"/>
                <a:ext cx="367275" cy="367250"/>
              </a:xfrm>
              <a:prstGeom prst="rect">
                <a:avLst/>
              </a:prstGeom>
              <a:noFill/>
              <a:ln>
                <a:noFill/>
              </a:ln>
            </p:spPr>
          </p:pic>
        </p:grpSp>
        <p:grpSp>
          <p:nvGrpSpPr>
            <p:cNvPr id="384" name="Google Shape;384;p25"/>
            <p:cNvGrpSpPr/>
            <p:nvPr/>
          </p:nvGrpSpPr>
          <p:grpSpPr>
            <a:xfrm>
              <a:off x="4182167" y="27791"/>
              <a:ext cx="421800" cy="389400"/>
              <a:chOff x="4646638" y="209275"/>
              <a:chExt cx="421800" cy="389400"/>
            </a:xfrm>
          </p:grpSpPr>
          <p:pic>
            <p:nvPicPr>
              <p:cNvPr id="385" name="Google Shape;385;p25"/>
              <p:cNvPicPr preferRelativeResize="0"/>
              <p:nvPr/>
            </p:nvPicPr>
            <p:blipFill rotWithShape="1">
              <a:blip r:embed="rId23">
                <a:alphaModFix/>
              </a:blip>
              <a:srcRect b="29545" l="18473" r="50741" t="29269"/>
              <a:stretch/>
            </p:blipFill>
            <p:spPr>
              <a:xfrm>
                <a:off x="4646638" y="209275"/>
                <a:ext cx="421800" cy="389400"/>
              </a:xfrm>
              <a:prstGeom prst="roundRect">
                <a:avLst>
                  <a:gd fmla="val 16667" name="adj"/>
                </a:avLst>
              </a:prstGeom>
              <a:noFill/>
              <a:ln>
                <a:noFill/>
              </a:ln>
            </p:spPr>
          </p:pic>
          <p:pic>
            <p:nvPicPr>
              <p:cNvPr id="386" name="Google Shape;386;p25">
                <a:hlinkClick action="ppaction://hlinksldjump" r:id="rId24"/>
              </p:cNvPr>
              <p:cNvPicPr preferRelativeResize="0"/>
              <p:nvPr/>
            </p:nvPicPr>
            <p:blipFill>
              <a:blip r:embed="rId25">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26"/>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Special Events (Holidays)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sz="12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Q: What is the average weekly sales per type of special event?</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sz="1200">
                <a:solidFill>
                  <a:schemeClr val="lt1"/>
                </a:solidFill>
                <a:latin typeface="Old Standard TT"/>
                <a:ea typeface="Old Standard TT"/>
                <a:cs typeface="Old Standard TT"/>
                <a:sym typeface="Old Standard TT"/>
              </a:rPr>
              <a:t>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sz="12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A: Thanksgiving holiday weeks generate the biggest revenue, on average 41% higher than normal weeks, while Christmas generates approximately -8% compared to normal weeks.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300">
                <a:solidFill>
                  <a:schemeClr val="lt1"/>
                </a:solidFill>
                <a:latin typeface="Old Standard TT"/>
                <a:ea typeface="Old Standard TT"/>
                <a:cs typeface="Old Standard TT"/>
                <a:sym typeface="Old Standard TT"/>
              </a:rPr>
              <a:t>  It would be good to understand if this Christmas drop is transversal to other retailers or not. If it’s not, there might be an opportunity to improve sales during this crucial time of the year.</a:t>
            </a:r>
            <a:endParaRPr sz="1300">
              <a:solidFill>
                <a:schemeClr val="lt1"/>
              </a:solidFill>
              <a:latin typeface="Old Standard TT"/>
              <a:ea typeface="Old Standard TT"/>
              <a:cs typeface="Old Standard TT"/>
              <a:sym typeface="Old Standard TT"/>
            </a:endParaRPr>
          </a:p>
        </p:txBody>
      </p:sp>
      <p:pic>
        <p:nvPicPr>
          <p:cNvPr id="392" name="Google Shape;392;p26"/>
          <p:cNvPicPr preferRelativeResize="0"/>
          <p:nvPr/>
        </p:nvPicPr>
        <p:blipFill>
          <a:blip r:embed="rId4">
            <a:alphaModFix/>
          </a:blip>
          <a:stretch>
            <a:fillRect/>
          </a:stretch>
        </p:blipFill>
        <p:spPr>
          <a:xfrm>
            <a:off x="366575" y="1312417"/>
            <a:ext cx="4295775" cy="752475"/>
          </a:xfrm>
          <a:prstGeom prst="rect">
            <a:avLst/>
          </a:prstGeom>
          <a:noFill/>
          <a:ln>
            <a:noFill/>
          </a:ln>
        </p:spPr>
      </p:pic>
      <p:pic>
        <p:nvPicPr>
          <p:cNvPr id="393" name="Google Shape;393;p26"/>
          <p:cNvPicPr preferRelativeResize="0"/>
          <p:nvPr/>
        </p:nvPicPr>
        <p:blipFill>
          <a:blip r:embed="rId5">
            <a:alphaModFix/>
          </a:blip>
          <a:stretch>
            <a:fillRect/>
          </a:stretch>
        </p:blipFill>
        <p:spPr>
          <a:xfrm>
            <a:off x="4965275" y="1226379"/>
            <a:ext cx="2047875" cy="1028700"/>
          </a:xfrm>
          <a:prstGeom prst="rect">
            <a:avLst/>
          </a:prstGeom>
          <a:noFill/>
          <a:ln>
            <a:noFill/>
          </a:ln>
        </p:spPr>
      </p:pic>
      <p:pic>
        <p:nvPicPr>
          <p:cNvPr id="394" name="Google Shape;394;p26"/>
          <p:cNvPicPr preferRelativeResize="0"/>
          <p:nvPr/>
        </p:nvPicPr>
        <p:blipFill>
          <a:blip r:embed="rId6">
            <a:alphaModFix/>
          </a:blip>
          <a:stretch>
            <a:fillRect/>
          </a:stretch>
        </p:blipFill>
        <p:spPr>
          <a:xfrm>
            <a:off x="366581" y="2649817"/>
            <a:ext cx="5210175" cy="228600"/>
          </a:xfrm>
          <a:prstGeom prst="rect">
            <a:avLst/>
          </a:prstGeom>
          <a:noFill/>
          <a:ln>
            <a:noFill/>
          </a:ln>
        </p:spPr>
      </p:pic>
      <p:pic>
        <p:nvPicPr>
          <p:cNvPr id="395" name="Google Shape;395;p26"/>
          <p:cNvPicPr preferRelativeResize="0"/>
          <p:nvPr/>
        </p:nvPicPr>
        <p:blipFill>
          <a:blip r:embed="rId7">
            <a:alphaModFix/>
          </a:blip>
          <a:stretch>
            <a:fillRect/>
          </a:stretch>
        </p:blipFill>
        <p:spPr>
          <a:xfrm>
            <a:off x="5783050" y="2573617"/>
            <a:ext cx="2133600" cy="381000"/>
          </a:xfrm>
          <a:prstGeom prst="rect">
            <a:avLst/>
          </a:prstGeom>
          <a:noFill/>
          <a:ln>
            <a:noFill/>
          </a:ln>
        </p:spPr>
      </p:pic>
      <p:pic>
        <p:nvPicPr>
          <p:cNvPr id="396" name="Google Shape;396;p26"/>
          <p:cNvPicPr preferRelativeResize="0"/>
          <p:nvPr/>
        </p:nvPicPr>
        <p:blipFill>
          <a:blip r:embed="rId8">
            <a:alphaModFix/>
          </a:blip>
          <a:stretch>
            <a:fillRect/>
          </a:stretch>
        </p:blipFill>
        <p:spPr>
          <a:xfrm>
            <a:off x="366581" y="3354142"/>
            <a:ext cx="4953000" cy="200025"/>
          </a:xfrm>
          <a:prstGeom prst="rect">
            <a:avLst/>
          </a:prstGeom>
          <a:noFill/>
          <a:ln>
            <a:noFill/>
          </a:ln>
        </p:spPr>
      </p:pic>
      <p:pic>
        <p:nvPicPr>
          <p:cNvPr id="397" name="Google Shape;397;p26"/>
          <p:cNvPicPr preferRelativeResize="0"/>
          <p:nvPr/>
        </p:nvPicPr>
        <p:blipFill>
          <a:blip r:embed="rId9">
            <a:alphaModFix/>
          </a:blip>
          <a:stretch>
            <a:fillRect/>
          </a:stretch>
        </p:blipFill>
        <p:spPr>
          <a:xfrm>
            <a:off x="5508850" y="3273167"/>
            <a:ext cx="1885950" cy="361950"/>
          </a:xfrm>
          <a:prstGeom prst="rect">
            <a:avLst/>
          </a:prstGeom>
          <a:noFill/>
          <a:ln>
            <a:noFill/>
          </a:ln>
        </p:spPr>
      </p:pic>
      <p:grpSp>
        <p:nvGrpSpPr>
          <p:cNvPr id="398" name="Google Shape;398;p26"/>
          <p:cNvGrpSpPr/>
          <p:nvPr/>
        </p:nvGrpSpPr>
        <p:grpSpPr>
          <a:xfrm>
            <a:off x="0" y="-2"/>
            <a:ext cx="9144000" cy="444000"/>
            <a:chOff x="0" y="-2"/>
            <a:chExt cx="9144000" cy="444000"/>
          </a:xfrm>
        </p:grpSpPr>
        <p:sp>
          <p:nvSpPr>
            <p:cNvPr id="399" name="Google Shape;399;p26"/>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00" name="Google Shape;400;p26">
              <a:hlinkClick action="ppaction://hlinksldjump" r:id="rId10"/>
            </p:cNvPr>
            <p:cNvPicPr preferRelativeResize="0"/>
            <p:nvPr/>
          </p:nvPicPr>
          <p:blipFill>
            <a:blip r:embed="rId11">
              <a:alphaModFix/>
            </a:blip>
            <a:stretch>
              <a:fillRect/>
            </a:stretch>
          </p:blipFill>
          <p:spPr>
            <a:xfrm>
              <a:off x="68431" y="24125"/>
              <a:ext cx="392074" cy="392074"/>
            </a:xfrm>
            <a:prstGeom prst="rect">
              <a:avLst/>
            </a:prstGeom>
            <a:noFill/>
            <a:ln>
              <a:noFill/>
            </a:ln>
          </p:spPr>
        </p:pic>
        <p:grpSp>
          <p:nvGrpSpPr>
            <p:cNvPr id="401" name="Google Shape;401;p26"/>
            <p:cNvGrpSpPr/>
            <p:nvPr/>
          </p:nvGrpSpPr>
          <p:grpSpPr>
            <a:xfrm>
              <a:off x="4687985" y="24102"/>
              <a:ext cx="1396538" cy="392100"/>
              <a:chOff x="4383185" y="1555373"/>
              <a:chExt cx="1396538" cy="392100"/>
            </a:xfrm>
          </p:grpSpPr>
          <p:pic>
            <p:nvPicPr>
              <p:cNvPr id="402" name="Google Shape;402;p26"/>
              <p:cNvPicPr preferRelativeResize="0"/>
              <p:nvPr/>
            </p:nvPicPr>
            <p:blipFill rotWithShape="1">
              <a:blip r:embed="rId12">
                <a:alphaModFix/>
              </a:blip>
              <a:srcRect b="37467" l="16084" r="20939" t="31577"/>
              <a:stretch/>
            </p:blipFill>
            <p:spPr>
              <a:xfrm>
                <a:off x="4383185" y="1555373"/>
                <a:ext cx="1369800" cy="392100"/>
              </a:xfrm>
              <a:prstGeom prst="roundRect">
                <a:avLst>
                  <a:gd fmla="val 16667" name="adj"/>
                </a:avLst>
              </a:prstGeom>
              <a:noFill/>
              <a:ln>
                <a:noFill/>
              </a:ln>
            </p:spPr>
          </p:pic>
          <p:sp>
            <p:nvSpPr>
              <p:cNvPr id="403" name="Google Shape;403;p2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04" name="Google Shape;404;p26"/>
              <p:cNvPicPr preferRelativeResize="0"/>
              <p:nvPr/>
            </p:nvPicPr>
            <p:blipFill>
              <a:blip r:embed="rId13">
                <a:alphaModFix/>
              </a:blip>
              <a:stretch>
                <a:fillRect/>
              </a:stretch>
            </p:blipFill>
            <p:spPr>
              <a:xfrm>
                <a:off x="4474418" y="1606524"/>
                <a:ext cx="288207" cy="319350"/>
              </a:xfrm>
              <a:prstGeom prst="rect">
                <a:avLst/>
              </a:prstGeom>
              <a:noFill/>
              <a:ln>
                <a:noFill/>
              </a:ln>
            </p:spPr>
          </p:pic>
        </p:grpSp>
        <p:grpSp>
          <p:nvGrpSpPr>
            <p:cNvPr id="405" name="Google Shape;405;p26"/>
            <p:cNvGrpSpPr/>
            <p:nvPr/>
          </p:nvGrpSpPr>
          <p:grpSpPr>
            <a:xfrm>
              <a:off x="2647516" y="26441"/>
              <a:ext cx="421800" cy="392100"/>
              <a:chOff x="3090174" y="207925"/>
              <a:chExt cx="421800" cy="392100"/>
            </a:xfrm>
          </p:grpSpPr>
          <p:pic>
            <p:nvPicPr>
              <p:cNvPr id="406" name="Google Shape;406;p26"/>
              <p:cNvPicPr preferRelativeResize="0"/>
              <p:nvPr/>
            </p:nvPicPr>
            <p:blipFill rotWithShape="1">
              <a:blip r:embed="rId14">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07" name="Google Shape;407;p26">
                <a:hlinkClick action="ppaction://hlinksldjump" r:id="rId15"/>
              </p:cNvPr>
              <p:cNvPicPr preferRelativeResize="0"/>
              <p:nvPr/>
            </p:nvPicPr>
            <p:blipFill>
              <a:blip r:embed="rId16">
                <a:alphaModFix/>
              </a:blip>
              <a:stretch>
                <a:fillRect/>
              </a:stretch>
            </p:blipFill>
            <p:spPr>
              <a:xfrm>
                <a:off x="3174182" y="232499"/>
                <a:ext cx="253800" cy="342950"/>
              </a:xfrm>
              <a:prstGeom prst="rect">
                <a:avLst/>
              </a:prstGeom>
              <a:noFill/>
              <a:ln>
                <a:noFill/>
              </a:ln>
            </p:spPr>
          </p:pic>
        </p:grpSp>
        <p:grpSp>
          <p:nvGrpSpPr>
            <p:cNvPr id="408" name="Google Shape;408;p26"/>
            <p:cNvGrpSpPr/>
            <p:nvPr/>
          </p:nvGrpSpPr>
          <p:grpSpPr>
            <a:xfrm>
              <a:off x="3173082" y="26441"/>
              <a:ext cx="421800" cy="392100"/>
              <a:chOff x="3601198" y="207925"/>
              <a:chExt cx="421800" cy="392100"/>
            </a:xfrm>
          </p:grpSpPr>
          <p:pic>
            <p:nvPicPr>
              <p:cNvPr id="409" name="Google Shape;409;p26"/>
              <p:cNvPicPr preferRelativeResize="0"/>
              <p:nvPr/>
            </p:nvPicPr>
            <p:blipFill rotWithShape="1">
              <a:blip r:embed="rId17">
                <a:alphaModFix/>
              </a:blip>
              <a:srcRect b="25897" l="54847" r="16677" t="25577"/>
              <a:stretch/>
            </p:blipFill>
            <p:spPr>
              <a:xfrm flipH="1">
                <a:off x="3601198" y="207925"/>
                <a:ext cx="421800" cy="392100"/>
              </a:xfrm>
              <a:prstGeom prst="roundRect">
                <a:avLst>
                  <a:gd fmla="val 16667" name="adj"/>
                </a:avLst>
              </a:prstGeom>
              <a:noFill/>
              <a:ln>
                <a:noFill/>
              </a:ln>
            </p:spPr>
          </p:pic>
          <p:pic>
            <p:nvPicPr>
              <p:cNvPr id="410" name="Google Shape;410;p26">
                <a:hlinkClick action="ppaction://hlinksldjump" r:id="rId18"/>
              </p:cNvPr>
              <p:cNvPicPr preferRelativeResize="0"/>
              <p:nvPr/>
            </p:nvPicPr>
            <p:blipFill>
              <a:blip r:embed="rId19">
                <a:alphaModFix/>
              </a:blip>
              <a:stretch>
                <a:fillRect/>
              </a:stretch>
            </p:blipFill>
            <p:spPr>
              <a:xfrm>
                <a:off x="3674975" y="253221"/>
                <a:ext cx="274250" cy="305875"/>
              </a:xfrm>
              <a:prstGeom prst="rect">
                <a:avLst/>
              </a:prstGeom>
              <a:noFill/>
              <a:ln>
                <a:noFill/>
              </a:ln>
            </p:spPr>
          </p:pic>
        </p:grpSp>
        <p:grpSp>
          <p:nvGrpSpPr>
            <p:cNvPr id="411" name="Google Shape;411;p26"/>
            <p:cNvGrpSpPr/>
            <p:nvPr/>
          </p:nvGrpSpPr>
          <p:grpSpPr>
            <a:xfrm>
              <a:off x="3676838" y="26441"/>
              <a:ext cx="421800" cy="392100"/>
              <a:chOff x="4112225" y="207925"/>
              <a:chExt cx="421800" cy="392100"/>
            </a:xfrm>
          </p:grpSpPr>
          <p:pic>
            <p:nvPicPr>
              <p:cNvPr id="412" name="Google Shape;412;p26"/>
              <p:cNvPicPr preferRelativeResize="0"/>
              <p:nvPr/>
            </p:nvPicPr>
            <p:blipFill rotWithShape="1">
              <a:blip r:embed="rId20">
                <a:alphaModFix/>
              </a:blip>
              <a:srcRect b="50935" l="31164" r="38255" t="20584"/>
              <a:stretch/>
            </p:blipFill>
            <p:spPr>
              <a:xfrm>
                <a:off x="4112225" y="207925"/>
                <a:ext cx="421800" cy="392100"/>
              </a:xfrm>
              <a:prstGeom prst="roundRect">
                <a:avLst>
                  <a:gd fmla="val 16667" name="adj"/>
                </a:avLst>
              </a:prstGeom>
              <a:noFill/>
              <a:ln>
                <a:noFill/>
              </a:ln>
            </p:spPr>
          </p:pic>
          <p:pic>
            <p:nvPicPr>
              <p:cNvPr id="413" name="Google Shape;413;p26">
                <a:hlinkClick action="ppaction://hlinksldjump" r:id="rId21"/>
              </p:cNvPr>
              <p:cNvPicPr preferRelativeResize="0"/>
              <p:nvPr/>
            </p:nvPicPr>
            <p:blipFill>
              <a:blip r:embed="rId22">
                <a:alphaModFix/>
              </a:blip>
              <a:stretch>
                <a:fillRect/>
              </a:stretch>
            </p:blipFill>
            <p:spPr>
              <a:xfrm>
                <a:off x="4140249" y="223325"/>
                <a:ext cx="367275" cy="367250"/>
              </a:xfrm>
              <a:prstGeom prst="rect">
                <a:avLst/>
              </a:prstGeom>
              <a:noFill/>
              <a:ln>
                <a:noFill/>
              </a:ln>
            </p:spPr>
          </p:pic>
        </p:grpSp>
        <p:grpSp>
          <p:nvGrpSpPr>
            <p:cNvPr id="414" name="Google Shape;414;p26"/>
            <p:cNvGrpSpPr/>
            <p:nvPr/>
          </p:nvGrpSpPr>
          <p:grpSpPr>
            <a:xfrm>
              <a:off x="4182167" y="27791"/>
              <a:ext cx="421800" cy="389400"/>
              <a:chOff x="4646638" y="209275"/>
              <a:chExt cx="421800" cy="389400"/>
            </a:xfrm>
          </p:grpSpPr>
          <p:pic>
            <p:nvPicPr>
              <p:cNvPr id="415" name="Google Shape;415;p26"/>
              <p:cNvPicPr preferRelativeResize="0"/>
              <p:nvPr/>
            </p:nvPicPr>
            <p:blipFill rotWithShape="1">
              <a:blip r:embed="rId23">
                <a:alphaModFix/>
              </a:blip>
              <a:srcRect b="29545" l="18473" r="50741" t="29269"/>
              <a:stretch/>
            </p:blipFill>
            <p:spPr>
              <a:xfrm>
                <a:off x="4646638" y="209275"/>
                <a:ext cx="421800" cy="389400"/>
              </a:xfrm>
              <a:prstGeom prst="roundRect">
                <a:avLst>
                  <a:gd fmla="val 16667" name="adj"/>
                </a:avLst>
              </a:prstGeom>
              <a:noFill/>
              <a:ln>
                <a:noFill/>
              </a:ln>
            </p:spPr>
          </p:pic>
          <p:pic>
            <p:nvPicPr>
              <p:cNvPr id="416" name="Google Shape;416;p26">
                <a:hlinkClick action="ppaction://hlinksldjump" r:id="rId24"/>
              </p:cNvPr>
              <p:cNvPicPr preferRelativeResize="0"/>
              <p:nvPr/>
            </p:nvPicPr>
            <p:blipFill>
              <a:blip r:embed="rId25">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27"/>
          <p:cNvSpPr txBox="1"/>
          <p:nvPr/>
        </p:nvSpPr>
        <p:spPr>
          <a:xfrm>
            <a:off x="0" y="444000"/>
            <a:ext cx="9144000" cy="45855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lt1"/>
                </a:solidFill>
                <a:latin typeface="Old Standard TT"/>
                <a:ea typeface="Old Standard TT"/>
                <a:cs typeface="Old Standard TT"/>
                <a:sym typeface="Old Standard TT"/>
              </a:rPr>
              <a:t> Impact of Fuel Price on Weekly Sales</a:t>
            </a:r>
            <a:endParaRPr b="1" sz="1500"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Q: What is the behaviour of the weekly sales when fuel price is above or below average?</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A: Weekly sales don’t seem to be correlated to fuel prices, since the average weekly sales when fuel prices are above average is mostly unchanged (0.1% higher with higher fuel prices) compared to when fuel prices are low.</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sz="12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500" u="sng">
              <a:solidFill>
                <a:schemeClr val="lt1"/>
              </a:solidFill>
              <a:latin typeface="Old Standard TT"/>
              <a:ea typeface="Old Standard TT"/>
              <a:cs typeface="Old Standard TT"/>
              <a:sym typeface="Old Standard TT"/>
            </a:endParaRPr>
          </a:p>
        </p:txBody>
      </p:sp>
      <p:pic>
        <p:nvPicPr>
          <p:cNvPr id="422" name="Google Shape;422;p27"/>
          <p:cNvPicPr preferRelativeResize="0"/>
          <p:nvPr/>
        </p:nvPicPr>
        <p:blipFill>
          <a:blip r:embed="rId4">
            <a:alphaModFix/>
          </a:blip>
          <a:stretch>
            <a:fillRect/>
          </a:stretch>
        </p:blipFill>
        <p:spPr>
          <a:xfrm>
            <a:off x="5630286" y="2059050"/>
            <a:ext cx="3106905" cy="352425"/>
          </a:xfrm>
          <a:prstGeom prst="rect">
            <a:avLst/>
          </a:prstGeom>
          <a:noFill/>
          <a:ln>
            <a:noFill/>
          </a:ln>
        </p:spPr>
      </p:pic>
      <p:pic>
        <p:nvPicPr>
          <p:cNvPr id="423" name="Google Shape;423;p27"/>
          <p:cNvPicPr preferRelativeResize="0"/>
          <p:nvPr/>
        </p:nvPicPr>
        <p:blipFill>
          <a:blip r:embed="rId5">
            <a:alphaModFix/>
          </a:blip>
          <a:stretch>
            <a:fillRect/>
          </a:stretch>
        </p:blipFill>
        <p:spPr>
          <a:xfrm>
            <a:off x="5239699" y="1528926"/>
            <a:ext cx="3623652" cy="352425"/>
          </a:xfrm>
          <a:prstGeom prst="rect">
            <a:avLst/>
          </a:prstGeom>
          <a:noFill/>
          <a:ln>
            <a:noFill/>
          </a:ln>
        </p:spPr>
      </p:pic>
      <p:pic>
        <p:nvPicPr>
          <p:cNvPr id="424" name="Google Shape;424;p27"/>
          <p:cNvPicPr preferRelativeResize="0"/>
          <p:nvPr/>
        </p:nvPicPr>
        <p:blipFill>
          <a:blip r:embed="rId6">
            <a:alphaModFix/>
          </a:blip>
          <a:stretch>
            <a:fillRect/>
          </a:stretch>
        </p:blipFill>
        <p:spPr>
          <a:xfrm>
            <a:off x="123577" y="3859637"/>
            <a:ext cx="5676900" cy="276225"/>
          </a:xfrm>
          <a:prstGeom prst="rect">
            <a:avLst/>
          </a:prstGeom>
          <a:noFill/>
          <a:ln>
            <a:noFill/>
          </a:ln>
        </p:spPr>
      </p:pic>
      <p:pic>
        <p:nvPicPr>
          <p:cNvPr id="425" name="Google Shape;425;p27"/>
          <p:cNvPicPr preferRelativeResize="0"/>
          <p:nvPr/>
        </p:nvPicPr>
        <p:blipFill>
          <a:blip r:embed="rId7">
            <a:alphaModFix/>
          </a:blip>
          <a:stretch>
            <a:fillRect/>
          </a:stretch>
        </p:blipFill>
        <p:spPr>
          <a:xfrm>
            <a:off x="5959775" y="3773896"/>
            <a:ext cx="2447925" cy="361950"/>
          </a:xfrm>
          <a:prstGeom prst="rect">
            <a:avLst/>
          </a:prstGeom>
          <a:noFill/>
          <a:ln>
            <a:noFill/>
          </a:ln>
        </p:spPr>
      </p:pic>
      <p:pic>
        <p:nvPicPr>
          <p:cNvPr id="426" name="Google Shape;426;p27"/>
          <p:cNvPicPr preferRelativeResize="0"/>
          <p:nvPr/>
        </p:nvPicPr>
        <p:blipFill>
          <a:blip r:embed="rId8">
            <a:alphaModFix/>
          </a:blip>
          <a:stretch>
            <a:fillRect/>
          </a:stretch>
        </p:blipFill>
        <p:spPr>
          <a:xfrm>
            <a:off x="145225" y="1287885"/>
            <a:ext cx="3996500" cy="1198950"/>
          </a:xfrm>
          <a:prstGeom prst="rect">
            <a:avLst/>
          </a:prstGeom>
          <a:noFill/>
          <a:ln>
            <a:noFill/>
          </a:ln>
        </p:spPr>
      </p:pic>
      <p:pic>
        <p:nvPicPr>
          <p:cNvPr id="427" name="Google Shape;427;p27"/>
          <p:cNvPicPr preferRelativeResize="0"/>
          <p:nvPr/>
        </p:nvPicPr>
        <p:blipFill>
          <a:blip r:embed="rId9">
            <a:alphaModFix/>
          </a:blip>
          <a:stretch>
            <a:fillRect/>
          </a:stretch>
        </p:blipFill>
        <p:spPr>
          <a:xfrm>
            <a:off x="145225" y="2662903"/>
            <a:ext cx="3759000" cy="1133275"/>
          </a:xfrm>
          <a:prstGeom prst="rect">
            <a:avLst/>
          </a:prstGeom>
          <a:noFill/>
          <a:ln>
            <a:noFill/>
          </a:ln>
        </p:spPr>
      </p:pic>
      <p:pic>
        <p:nvPicPr>
          <p:cNvPr id="428" name="Google Shape;428;p27"/>
          <p:cNvPicPr preferRelativeResize="0"/>
          <p:nvPr/>
        </p:nvPicPr>
        <p:blipFill>
          <a:blip r:embed="rId10">
            <a:alphaModFix/>
          </a:blip>
          <a:stretch>
            <a:fillRect/>
          </a:stretch>
        </p:blipFill>
        <p:spPr>
          <a:xfrm>
            <a:off x="2673625" y="1881340"/>
            <a:ext cx="2085975" cy="352425"/>
          </a:xfrm>
          <a:prstGeom prst="rect">
            <a:avLst/>
          </a:prstGeom>
          <a:noFill/>
          <a:ln>
            <a:noFill/>
          </a:ln>
        </p:spPr>
      </p:pic>
      <p:pic>
        <p:nvPicPr>
          <p:cNvPr id="429" name="Google Shape;429;p27"/>
          <p:cNvPicPr preferRelativeResize="0"/>
          <p:nvPr/>
        </p:nvPicPr>
        <p:blipFill>
          <a:blip r:embed="rId11">
            <a:alphaModFix/>
          </a:blip>
          <a:stretch>
            <a:fillRect/>
          </a:stretch>
        </p:blipFill>
        <p:spPr>
          <a:xfrm>
            <a:off x="2495550" y="3086203"/>
            <a:ext cx="2076450" cy="390525"/>
          </a:xfrm>
          <a:prstGeom prst="rect">
            <a:avLst/>
          </a:prstGeom>
          <a:noFill/>
          <a:ln>
            <a:noFill/>
          </a:ln>
        </p:spPr>
      </p:pic>
      <p:grpSp>
        <p:nvGrpSpPr>
          <p:cNvPr id="430" name="Google Shape;430;p27"/>
          <p:cNvGrpSpPr/>
          <p:nvPr/>
        </p:nvGrpSpPr>
        <p:grpSpPr>
          <a:xfrm>
            <a:off x="0" y="-2"/>
            <a:ext cx="9144000" cy="444000"/>
            <a:chOff x="0" y="-2"/>
            <a:chExt cx="9144000" cy="444000"/>
          </a:xfrm>
        </p:grpSpPr>
        <p:sp>
          <p:nvSpPr>
            <p:cNvPr id="431" name="Google Shape;431;p27"/>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32" name="Google Shape;432;p27">
              <a:hlinkClick action="ppaction://hlinksldjump" r:id="rId12"/>
            </p:cNvPr>
            <p:cNvPicPr preferRelativeResize="0"/>
            <p:nvPr/>
          </p:nvPicPr>
          <p:blipFill>
            <a:blip r:embed="rId13">
              <a:alphaModFix/>
            </a:blip>
            <a:stretch>
              <a:fillRect/>
            </a:stretch>
          </p:blipFill>
          <p:spPr>
            <a:xfrm>
              <a:off x="68431" y="24125"/>
              <a:ext cx="392074" cy="392074"/>
            </a:xfrm>
            <a:prstGeom prst="rect">
              <a:avLst/>
            </a:prstGeom>
            <a:noFill/>
            <a:ln>
              <a:noFill/>
            </a:ln>
          </p:spPr>
        </p:pic>
        <p:grpSp>
          <p:nvGrpSpPr>
            <p:cNvPr id="433" name="Google Shape;433;p27"/>
            <p:cNvGrpSpPr/>
            <p:nvPr/>
          </p:nvGrpSpPr>
          <p:grpSpPr>
            <a:xfrm>
              <a:off x="4687985" y="24102"/>
              <a:ext cx="1396538" cy="392100"/>
              <a:chOff x="4383185" y="1555373"/>
              <a:chExt cx="1396538" cy="392100"/>
            </a:xfrm>
          </p:grpSpPr>
          <p:pic>
            <p:nvPicPr>
              <p:cNvPr id="434" name="Google Shape;434;p27"/>
              <p:cNvPicPr preferRelativeResize="0"/>
              <p:nvPr/>
            </p:nvPicPr>
            <p:blipFill rotWithShape="1">
              <a:blip r:embed="rId14">
                <a:alphaModFix/>
              </a:blip>
              <a:srcRect b="37467" l="16084" r="20939" t="31577"/>
              <a:stretch/>
            </p:blipFill>
            <p:spPr>
              <a:xfrm>
                <a:off x="4383185" y="1555373"/>
                <a:ext cx="1369800" cy="392100"/>
              </a:xfrm>
              <a:prstGeom prst="roundRect">
                <a:avLst>
                  <a:gd fmla="val 16667" name="adj"/>
                </a:avLst>
              </a:prstGeom>
              <a:noFill/>
              <a:ln>
                <a:noFill/>
              </a:ln>
            </p:spPr>
          </p:pic>
          <p:sp>
            <p:nvSpPr>
              <p:cNvPr id="435" name="Google Shape;435;p2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36" name="Google Shape;436;p27"/>
              <p:cNvPicPr preferRelativeResize="0"/>
              <p:nvPr/>
            </p:nvPicPr>
            <p:blipFill>
              <a:blip r:embed="rId15">
                <a:alphaModFix/>
              </a:blip>
              <a:stretch>
                <a:fillRect/>
              </a:stretch>
            </p:blipFill>
            <p:spPr>
              <a:xfrm>
                <a:off x="4474418" y="1606524"/>
                <a:ext cx="288207" cy="319350"/>
              </a:xfrm>
              <a:prstGeom prst="rect">
                <a:avLst/>
              </a:prstGeom>
              <a:noFill/>
              <a:ln>
                <a:noFill/>
              </a:ln>
            </p:spPr>
          </p:pic>
        </p:grpSp>
        <p:grpSp>
          <p:nvGrpSpPr>
            <p:cNvPr id="437" name="Google Shape;437;p27"/>
            <p:cNvGrpSpPr/>
            <p:nvPr/>
          </p:nvGrpSpPr>
          <p:grpSpPr>
            <a:xfrm>
              <a:off x="2647516" y="26441"/>
              <a:ext cx="421800" cy="392100"/>
              <a:chOff x="3090174" y="207925"/>
              <a:chExt cx="421800" cy="392100"/>
            </a:xfrm>
          </p:grpSpPr>
          <p:pic>
            <p:nvPicPr>
              <p:cNvPr id="438" name="Google Shape;438;p27"/>
              <p:cNvPicPr preferRelativeResize="0"/>
              <p:nvPr/>
            </p:nvPicPr>
            <p:blipFill rotWithShape="1">
              <a:blip r:embed="rId1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39" name="Google Shape;439;p27">
                <a:hlinkClick action="ppaction://hlinksldjump" r:id="rId17"/>
              </p:cNvPr>
              <p:cNvPicPr preferRelativeResize="0"/>
              <p:nvPr/>
            </p:nvPicPr>
            <p:blipFill>
              <a:blip r:embed="rId18">
                <a:alphaModFix/>
              </a:blip>
              <a:stretch>
                <a:fillRect/>
              </a:stretch>
            </p:blipFill>
            <p:spPr>
              <a:xfrm>
                <a:off x="3174182" y="232499"/>
                <a:ext cx="253800" cy="342950"/>
              </a:xfrm>
              <a:prstGeom prst="rect">
                <a:avLst/>
              </a:prstGeom>
              <a:noFill/>
              <a:ln>
                <a:noFill/>
              </a:ln>
            </p:spPr>
          </p:pic>
        </p:grpSp>
        <p:grpSp>
          <p:nvGrpSpPr>
            <p:cNvPr id="440" name="Google Shape;440;p27"/>
            <p:cNvGrpSpPr/>
            <p:nvPr/>
          </p:nvGrpSpPr>
          <p:grpSpPr>
            <a:xfrm>
              <a:off x="3173082" y="26441"/>
              <a:ext cx="421800" cy="392100"/>
              <a:chOff x="3601198" y="207925"/>
              <a:chExt cx="421800" cy="392100"/>
            </a:xfrm>
          </p:grpSpPr>
          <p:pic>
            <p:nvPicPr>
              <p:cNvPr id="441" name="Google Shape;441;p27"/>
              <p:cNvPicPr preferRelativeResize="0"/>
              <p:nvPr/>
            </p:nvPicPr>
            <p:blipFill rotWithShape="1">
              <a:blip r:embed="rId19">
                <a:alphaModFix/>
              </a:blip>
              <a:srcRect b="25897" l="54847" r="16677" t="25577"/>
              <a:stretch/>
            </p:blipFill>
            <p:spPr>
              <a:xfrm flipH="1">
                <a:off x="3601198" y="207925"/>
                <a:ext cx="421800" cy="392100"/>
              </a:xfrm>
              <a:prstGeom prst="roundRect">
                <a:avLst>
                  <a:gd fmla="val 16667" name="adj"/>
                </a:avLst>
              </a:prstGeom>
              <a:noFill/>
              <a:ln>
                <a:noFill/>
              </a:ln>
            </p:spPr>
          </p:pic>
          <p:pic>
            <p:nvPicPr>
              <p:cNvPr id="442" name="Google Shape;442;p27">
                <a:hlinkClick action="ppaction://hlinksldjump" r:id="rId20"/>
              </p:cNvPr>
              <p:cNvPicPr preferRelativeResize="0"/>
              <p:nvPr/>
            </p:nvPicPr>
            <p:blipFill>
              <a:blip r:embed="rId21">
                <a:alphaModFix/>
              </a:blip>
              <a:stretch>
                <a:fillRect/>
              </a:stretch>
            </p:blipFill>
            <p:spPr>
              <a:xfrm>
                <a:off x="3674975" y="253221"/>
                <a:ext cx="274250" cy="305875"/>
              </a:xfrm>
              <a:prstGeom prst="rect">
                <a:avLst/>
              </a:prstGeom>
              <a:noFill/>
              <a:ln>
                <a:noFill/>
              </a:ln>
            </p:spPr>
          </p:pic>
        </p:grpSp>
        <p:grpSp>
          <p:nvGrpSpPr>
            <p:cNvPr id="443" name="Google Shape;443;p27"/>
            <p:cNvGrpSpPr/>
            <p:nvPr/>
          </p:nvGrpSpPr>
          <p:grpSpPr>
            <a:xfrm>
              <a:off x="3676838" y="26441"/>
              <a:ext cx="421800" cy="392100"/>
              <a:chOff x="4112225" y="207925"/>
              <a:chExt cx="421800" cy="392100"/>
            </a:xfrm>
          </p:grpSpPr>
          <p:pic>
            <p:nvPicPr>
              <p:cNvPr id="444" name="Google Shape;444;p27"/>
              <p:cNvPicPr preferRelativeResize="0"/>
              <p:nvPr/>
            </p:nvPicPr>
            <p:blipFill rotWithShape="1">
              <a:blip r:embed="rId22">
                <a:alphaModFix/>
              </a:blip>
              <a:srcRect b="50935" l="31164" r="38255" t="20584"/>
              <a:stretch/>
            </p:blipFill>
            <p:spPr>
              <a:xfrm>
                <a:off x="4112225" y="207925"/>
                <a:ext cx="421800" cy="392100"/>
              </a:xfrm>
              <a:prstGeom prst="roundRect">
                <a:avLst>
                  <a:gd fmla="val 16667" name="adj"/>
                </a:avLst>
              </a:prstGeom>
              <a:noFill/>
              <a:ln>
                <a:noFill/>
              </a:ln>
            </p:spPr>
          </p:pic>
          <p:pic>
            <p:nvPicPr>
              <p:cNvPr id="445" name="Google Shape;445;p27">
                <a:hlinkClick action="ppaction://hlinksldjump" r:id="rId23"/>
              </p:cNvPr>
              <p:cNvPicPr preferRelativeResize="0"/>
              <p:nvPr/>
            </p:nvPicPr>
            <p:blipFill>
              <a:blip r:embed="rId24">
                <a:alphaModFix/>
              </a:blip>
              <a:stretch>
                <a:fillRect/>
              </a:stretch>
            </p:blipFill>
            <p:spPr>
              <a:xfrm>
                <a:off x="4140249" y="223325"/>
                <a:ext cx="367275" cy="367250"/>
              </a:xfrm>
              <a:prstGeom prst="rect">
                <a:avLst/>
              </a:prstGeom>
              <a:noFill/>
              <a:ln>
                <a:noFill/>
              </a:ln>
            </p:spPr>
          </p:pic>
        </p:grpSp>
        <p:grpSp>
          <p:nvGrpSpPr>
            <p:cNvPr id="446" name="Google Shape;446;p27"/>
            <p:cNvGrpSpPr/>
            <p:nvPr/>
          </p:nvGrpSpPr>
          <p:grpSpPr>
            <a:xfrm>
              <a:off x="4182167" y="27791"/>
              <a:ext cx="421800" cy="389400"/>
              <a:chOff x="4646638" y="209275"/>
              <a:chExt cx="421800" cy="389400"/>
            </a:xfrm>
          </p:grpSpPr>
          <p:pic>
            <p:nvPicPr>
              <p:cNvPr id="447" name="Google Shape;447;p27"/>
              <p:cNvPicPr preferRelativeResize="0"/>
              <p:nvPr/>
            </p:nvPicPr>
            <p:blipFill rotWithShape="1">
              <a:blip r:embed="rId25">
                <a:alphaModFix/>
              </a:blip>
              <a:srcRect b="29545" l="18473" r="50741" t="29269"/>
              <a:stretch/>
            </p:blipFill>
            <p:spPr>
              <a:xfrm>
                <a:off x="4646638" y="209275"/>
                <a:ext cx="421800" cy="389400"/>
              </a:xfrm>
              <a:prstGeom prst="roundRect">
                <a:avLst>
                  <a:gd fmla="val 16667" name="adj"/>
                </a:avLst>
              </a:prstGeom>
              <a:noFill/>
              <a:ln>
                <a:noFill/>
              </a:ln>
            </p:spPr>
          </p:pic>
          <p:pic>
            <p:nvPicPr>
              <p:cNvPr id="448" name="Google Shape;448;p27">
                <a:hlinkClick action="ppaction://hlinksldjump" r:id="rId26"/>
              </p:cNvPr>
              <p:cNvPicPr preferRelativeResize="0"/>
              <p:nvPr/>
            </p:nvPicPr>
            <p:blipFill>
              <a:blip r:embed="rId27">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28"/>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lt1"/>
                </a:solidFill>
                <a:latin typeface="Old Standard TT"/>
                <a:ea typeface="Old Standard TT"/>
                <a:cs typeface="Old Standard TT"/>
                <a:sym typeface="Old Standard TT"/>
              </a:rPr>
              <a:t> Impact of Fuel Price on Weekly Sales </a:t>
            </a:r>
            <a:endParaRPr b="1" sz="1500"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500" u="sng">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300">
                <a:solidFill>
                  <a:schemeClr val="lt1"/>
                </a:solidFill>
                <a:latin typeface="Old Standard TT"/>
                <a:ea typeface="Old Standard TT"/>
                <a:cs typeface="Old Standard TT"/>
                <a:sym typeface="Old Standard TT"/>
              </a:rPr>
              <a:t>Q: What happens to the weekly sales behaviour if fuel prices fluctuate around the extremes (less than 3, more than 4)?</a:t>
            </a:r>
            <a:endParaRPr sz="13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sz="1300" u="sng">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300">
                <a:solidFill>
                  <a:schemeClr val="lt1"/>
                </a:solidFill>
                <a:latin typeface="Old Standard TT"/>
                <a:ea typeface="Old Standard TT"/>
                <a:cs typeface="Old Standard TT"/>
                <a:sym typeface="Old Standard TT"/>
              </a:rPr>
              <a:t>A: Even with fuel prices fluctuating around the extremes, there seems to be no correlation with the weekly sales from Walmart, given the sales remained unchanged (0.03%) when fuel prices were higher.</a:t>
            </a:r>
            <a:endParaRPr sz="13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500" u="sng">
              <a:solidFill>
                <a:schemeClr val="lt1"/>
              </a:solidFill>
              <a:latin typeface="Old Standard TT"/>
              <a:ea typeface="Old Standard TT"/>
              <a:cs typeface="Old Standard TT"/>
              <a:sym typeface="Old Standard TT"/>
            </a:endParaRPr>
          </a:p>
        </p:txBody>
      </p:sp>
      <p:sp>
        <p:nvSpPr>
          <p:cNvPr id="454" name="Google Shape;454;p28"/>
          <p:cNvSpPr txBox="1"/>
          <p:nvPr/>
        </p:nvSpPr>
        <p:spPr>
          <a:xfrm>
            <a:off x="62550" y="4452434"/>
            <a:ext cx="90189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p:txBody>
      </p:sp>
      <p:pic>
        <p:nvPicPr>
          <p:cNvPr id="455" name="Google Shape;455;p28"/>
          <p:cNvPicPr preferRelativeResize="0"/>
          <p:nvPr/>
        </p:nvPicPr>
        <p:blipFill>
          <a:blip r:embed="rId4">
            <a:alphaModFix/>
          </a:blip>
          <a:stretch>
            <a:fillRect/>
          </a:stretch>
        </p:blipFill>
        <p:spPr>
          <a:xfrm>
            <a:off x="165975" y="1887225"/>
            <a:ext cx="3505150" cy="3084525"/>
          </a:xfrm>
          <a:prstGeom prst="rect">
            <a:avLst/>
          </a:prstGeom>
          <a:noFill/>
          <a:ln>
            <a:noFill/>
          </a:ln>
        </p:spPr>
      </p:pic>
      <p:pic>
        <p:nvPicPr>
          <p:cNvPr id="456" name="Google Shape;456;p28"/>
          <p:cNvPicPr preferRelativeResize="0"/>
          <p:nvPr/>
        </p:nvPicPr>
        <p:blipFill>
          <a:blip r:embed="rId5">
            <a:alphaModFix/>
          </a:blip>
          <a:stretch>
            <a:fillRect/>
          </a:stretch>
        </p:blipFill>
        <p:spPr>
          <a:xfrm>
            <a:off x="3469725" y="2748407"/>
            <a:ext cx="2466975" cy="381000"/>
          </a:xfrm>
          <a:prstGeom prst="rect">
            <a:avLst/>
          </a:prstGeom>
          <a:noFill/>
          <a:ln>
            <a:noFill/>
          </a:ln>
        </p:spPr>
      </p:pic>
      <p:grpSp>
        <p:nvGrpSpPr>
          <p:cNvPr id="457" name="Google Shape;457;p28"/>
          <p:cNvGrpSpPr/>
          <p:nvPr/>
        </p:nvGrpSpPr>
        <p:grpSpPr>
          <a:xfrm>
            <a:off x="0" y="-2"/>
            <a:ext cx="9144000" cy="444000"/>
            <a:chOff x="0" y="-2"/>
            <a:chExt cx="9144000" cy="444000"/>
          </a:xfrm>
        </p:grpSpPr>
        <p:sp>
          <p:nvSpPr>
            <p:cNvPr id="458" name="Google Shape;458;p28"/>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59" name="Google Shape;459;p28">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460" name="Google Shape;460;p28"/>
            <p:cNvGrpSpPr/>
            <p:nvPr/>
          </p:nvGrpSpPr>
          <p:grpSpPr>
            <a:xfrm>
              <a:off x="4687985" y="24102"/>
              <a:ext cx="1396538" cy="392100"/>
              <a:chOff x="4383185" y="1555373"/>
              <a:chExt cx="1396538" cy="392100"/>
            </a:xfrm>
          </p:grpSpPr>
          <p:pic>
            <p:nvPicPr>
              <p:cNvPr id="461" name="Google Shape;461;p28"/>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462" name="Google Shape;462;p2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63" name="Google Shape;463;p28"/>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464" name="Google Shape;464;p28"/>
            <p:cNvGrpSpPr/>
            <p:nvPr/>
          </p:nvGrpSpPr>
          <p:grpSpPr>
            <a:xfrm>
              <a:off x="2647516" y="26441"/>
              <a:ext cx="421800" cy="392100"/>
              <a:chOff x="3090174" y="207925"/>
              <a:chExt cx="421800" cy="392100"/>
            </a:xfrm>
          </p:grpSpPr>
          <p:pic>
            <p:nvPicPr>
              <p:cNvPr id="465" name="Google Shape;465;p28"/>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66" name="Google Shape;466;p28">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467" name="Google Shape;467;p28"/>
            <p:cNvGrpSpPr/>
            <p:nvPr/>
          </p:nvGrpSpPr>
          <p:grpSpPr>
            <a:xfrm>
              <a:off x="3173082" y="26441"/>
              <a:ext cx="421800" cy="392100"/>
              <a:chOff x="3601198" y="207925"/>
              <a:chExt cx="421800" cy="392100"/>
            </a:xfrm>
          </p:grpSpPr>
          <p:pic>
            <p:nvPicPr>
              <p:cNvPr id="468" name="Google Shape;468;p28"/>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469" name="Google Shape;469;p28">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470" name="Google Shape;470;p28"/>
            <p:cNvGrpSpPr/>
            <p:nvPr/>
          </p:nvGrpSpPr>
          <p:grpSpPr>
            <a:xfrm>
              <a:off x="3676838" y="26441"/>
              <a:ext cx="421800" cy="392100"/>
              <a:chOff x="4112225" y="207925"/>
              <a:chExt cx="421800" cy="392100"/>
            </a:xfrm>
          </p:grpSpPr>
          <p:pic>
            <p:nvPicPr>
              <p:cNvPr id="471" name="Google Shape;471;p28"/>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472" name="Google Shape;472;p28">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473" name="Google Shape;473;p28"/>
            <p:cNvGrpSpPr/>
            <p:nvPr/>
          </p:nvGrpSpPr>
          <p:grpSpPr>
            <a:xfrm>
              <a:off x="4182167" y="27791"/>
              <a:ext cx="421800" cy="389400"/>
              <a:chOff x="4646638" y="209275"/>
              <a:chExt cx="421800" cy="389400"/>
            </a:xfrm>
          </p:grpSpPr>
          <p:pic>
            <p:nvPicPr>
              <p:cNvPr id="474" name="Google Shape;474;p28"/>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475" name="Google Shape;475;p28">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29"/>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Unemployment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r>
              <a:rPr lang="en">
                <a:solidFill>
                  <a:schemeClr val="lt1"/>
                </a:solidFill>
                <a:latin typeface="Old Standard TT"/>
                <a:ea typeface="Old Standard TT"/>
                <a:cs typeface="Old Standard TT"/>
                <a:sym typeface="Old Standard TT"/>
              </a:rPr>
              <a:t>Q: How does weekly sales behaviour change with different levels of unemployment?</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 Weekly sales seem to be correlated to the level of unemployment, given how the low levels of unemployment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(4,5,7,8) are in the top 4 highest average weekly sales.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u="sng">
              <a:solidFill>
                <a:schemeClr val="lt1"/>
              </a:solidFill>
              <a:latin typeface="Old Standard TT"/>
              <a:ea typeface="Old Standard TT"/>
              <a:cs typeface="Old Standard TT"/>
              <a:sym typeface="Old Standard TT"/>
            </a:endParaRPr>
          </a:p>
        </p:txBody>
      </p:sp>
      <p:pic>
        <p:nvPicPr>
          <p:cNvPr id="481" name="Google Shape;481;p29"/>
          <p:cNvPicPr preferRelativeResize="0"/>
          <p:nvPr/>
        </p:nvPicPr>
        <p:blipFill>
          <a:blip r:embed="rId4">
            <a:alphaModFix/>
          </a:blip>
          <a:stretch>
            <a:fillRect/>
          </a:stretch>
        </p:blipFill>
        <p:spPr>
          <a:xfrm>
            <a:off x="558063" y="2254853"/>
            <a:ext cx="7724821" cy="913225"/>
          </a:xfrm>
          <a:prstGeom prst="rect">
            <a:avLst/>
          </a:prstGeom>
          <a:noFill/>
          <a:ln>
            <a:noFill/>
          </a:ln>
        </p:spPr>
      </p:pic>
      <p:pic>
        <p:nvPicPr>
          <p:cNvPr id="482" name="Google Shape;482;p29"/>
          <p:cNvPicPr preferRelativeResize="0"/>
          <p:nvPr/>
        </p:nvPicPr>
        <p:blipFill>
          <a:blip r:embed="rId5">
            <a:alphaModFix/>
          </a:blip>
          <a:stretch>
            <a:fillRect/>
          </a:stretch>
        </p:blipFill>
        <p:spPr>
          <a:xfrm>
            <a:off x="4410800" y="2571753"/>
            <a:ext cx="2554351" cy="1941307"/>
          </a:xfrm>
          <a:prstGeom prst="rect">
            <a:avLst/>
          </a:prstGeom>
          <a:noFill/>
          <a:ln>
            <a:noFill/>
          </a:ln>
        </p:spPr>
      </p:pic>
      <p:grpSp>
        <p:nvGrpSpPr>
          <p:cNvPr id="483" name="Google Shape;483;p29"/>
          <p:cNvGrpSpPr/>
          <p:nvPr/>
        </p:nvGrpSpPr>
        <p:grpSpPr>
          <a:xfrm>
            <a:off x="0" y="-2"/>
            <a:ext cx="9144000" cy="444000"/>
            <a:chOff x="0" y="-2"/>
            <a:chExt cx="9144000" cy="444000"/>
          </a:xfrm>
        </p:grpSpPr>
        <p:sp>
          <p:nvSpPr>
            <p:cNvPr id="484" name="Google Shape;484;p29"/>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85" name="Google Shape;485;p29">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486" name="Google Shape;486;p29"/>
            <p:cNvGrpSpPr/>
            <p:nvPr/>
          </p:nvGrpSpPr>
          <p:grpSpPr>
            <a:xfrm>
              <a:off x="4687985" y="24102"/>
              <a:ext cx="1396538" cy="392100"/>
              <a:chOff x="4383185" y="1555373"/>
              <a:chExt cx="1396538" cy="392100"/>
            </a:xfrm>
          </p:grpSpPr>
          <p:pic>
            <p:nvPicPr>
              <p:cNvPr id="487" name="Google Shape;487;p29"/>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488" name="Google Shape;488;p2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89" name="Google Shape;489;p29"/>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490" name="Google Shape;490;p29"/>
            <p:cNvGrpSpPr/>
            <p:nvPr/>
          </p:nvGrpSpPr>
          <p:grpSpPr>
            <a:xfrm>
              <a:off x="2647516" y="26441"/>
              <a:ext cx="421800" cy="392100"/>
              <a:chOff x="3090174" y="207925"/>
              <a:chExt cx="421800" cy="392100"/>
            </a:xfrm>
          </p:grpSpPr>
          <p:pic>
            <p:nvPicPr>
              <p:cNvPr id="491" name="Google Shape;491;p29"/>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92" name="Google Shape;492;p29">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493" name="Google Shape;493;p29"/>
            <p:cNvGrpSpPr/>
            <p:nvPr/>
          </p:nvGrpSpPr>
          <p:grpSpPr>
            <a:xfrm>
              <a:off x="3173082" y="26441"/>
              <a:ext cx="421800" cy="392100"/>
              <a:chOff x="3601198" y="207925"/>
              <a:chExt cx="421800" cy="392100"/>
            </a:xfrm>
          </p:grpSpPr>
          <p:pic>
            <p:nvPicPr>
              <p:cNvPr id="494" name="Google Shape;494;p29"/>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495" name="Google Shape;495;p29">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496" name="Google Shape;496;p29"/>
            <p:cNvGrpSpPr/>
            <p:nvPr/>
          </p:nvGrpSpPr>
          <p:grpSpPr>
            <a:xfrm>
              <a:off x="3676838" y="26441"/>
              <a:ext cx="421800" cy="392100"/>
              <a:chOff x="4112225" y="207925"/>
              <a:chExt cx="421800" cy="392100"/>
            </a:xfrm>
          </p:grpSpPr>
          <p:pic>
            <p:nvPicPr>
              <p:cNvPr id="497" name="Google Shape;497;p29"/>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498" name="Google Shape;498;p29">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499" name="Google Shape;499;p29"/>
            <p:cNvGrpSpPr/>
            <p:nvPr/>
          </p:nvGrpSpPr>
          <p:grpSpPr>
            <a:xfrm>
              <a:off x="4182167" y="27791"/>
              <a:ext cx="421800" cy="389400"/>
              <a:chOff x="4646638" y="209275"/>
              <a:chExt cx="421800" cy="389400"/>
            </a:xfrm>
          </p:grpSpPr>
          <p:pic>
            <p:nvPicPr>
              <p:cNvPr id="500" name="Google Shape;500;p29"/>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501" name="Google Shape;501;p29">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30"/>
          <p:cNvSpPr txBox="1"/>
          <p:nvPr/>
        </p:nvSpPr>
        <p:spPr>
          <a:xfrm>
            <a:off x="0" y="444000"/>
            <a:ext cx="9144000" cy="45999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Unemployment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Q: How much is the difference on the weekly sales given the highest and lowest levels of unemployment?</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lt1"/>
                </a:solidFill>
                <a:latin typeface="Old Standard TT"/>
                <a:ea typeface="Old Standard TT"/>
                <a:cs typeface="Old Standard TT"/>
                <a:sym typeface="Old Standard TT"/>
              </a:rPr>
              <a:t>A: The difference on average weekly sales with 14% unemployment compared to 4% is 58%, which seems to indicate the level of unemployment is a strong factor affecting Walmart sales.</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a:solidFill>
                <a:schemeClr val="lt1"/>
              </a:solidFill>
              <a:latin typeface="Old Standard TT"/>
              <a:ea typeface="Old Standard TT"/>
              <a:cs typeface="Old Standard TT"/>
              <a:sym typeface="Old Standard TT"/>
            </a:endParaRPr>
          </a:p>
        </p:txBody>
      </p:sp>
      <p:pic>
        <p:nvPicPr>
          <p:cNvPr id="507" name="Google Shape;507;p30"/>
          <p:cNvPicPr preferRelativeResize="0"/>
          <p:nvPr/>
        </p:nvPicPr>
        <p:blipFill>
          <a:blip r:embed="rId4">
            <a:alphaModFix/>
          </a:blip>
          <a:stretch>
            <a:fillRect/>
          </a:stretch>
        </p:blipFill>
        <p:spPr>
          <a:xfrm>
            <a:off x="497900" y="1855625"/>
            <a:ext cx="3448325" cy="3110775"/>
          </a:xfrm>
          <a:prstGeom prst="rect">
            <a:avLst/>
          </a:prstGeom>
          <a:noFill/>
          <a:ln>
            <a:noFill/>
          </a:ln>
        </p:spPr>
      </p:pic>
      <p:pic>
        <p:nvPicPr>
          <p:cNvPr id="508" name="Google Shape;508;p30"/>
          <p:cNvPicPr preferRelativeResize="0"/>
          <p:nvPr/>
        </p:nvPicPr>
        <p:blipFill>
          <a:blip r:embed="rId5">
            <a:alphaModFix/>
          </a:blip>
          <a:stretch>
            <a:fillRect/>
          </a:stretch>
        </p:blipFill>
        <p:spPr>
          <a:xfrm>
            <a:off x="3559600" y="2505775"/>
            <a:ext cx="2447925" cy="371475"/>
          </a:xfrm>
          <a:prstGeom prst="rect">
            <a:avLst/>
          </a:prstGeom>
          <a:noFill/>
          <a:ln>
            <a:noFill/>
          </a:ln>
        </p:spPr>
      </p:pic>
      <p:grpSp>
        <p:nvGrpSpPr>
          <p:cNvPr id="509" name="Google Shape;509;p30"/>
          <p:cNvGrpSpPr/>
          <p:nvPr/>
        </p:nvGrpSpPr>
        <p:grpSpPr>
          <a:xfrm>
            <a:off x="0" y="-2"/>
            <a:ext cx="9144000" cy="444000"/>
            <a:chOff x="0" y="-2"/>
            <a:chExt cx="9144000" cy="444000"/>
          </a:xfrm>
        </p:grpSpPr>
        <p:sp>
          <p:nvSpPr>
            <p:cNvPr id="510" name="Google Shape;510;p30"/>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11" name="Google Shape;511;p30">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512" name="Google Shape;512;p30"/>
            <p:cNvGrpSpPr/>
            <p:nvPr/>
          </p:nvGrpSpPr>
          <p:grpSpPr>
            <a:xfrm>
              <a:off x="4687985" y="24102"/>
              <a:ext cx="1396538" cy="392100"/>
              <a:chOff x="4383185" y="1555373"/>
              <a:chExt cx="1396538" cy="392100"/>
            </a:xfrm>
          </p:grpSpPr>
          <p:pic>
            <p:nvPicPr>
              <p:cNvPr id="513" name="Google Shape;513;p30"/>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514" name="Google Shape;514;p3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15" name="Google Shape;515;p30"/>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516" name="Google Shape;516;p30"/>
            <p:cNvGrpSpPr/>
            <p:nvPr/>
          </p:nvGrpSpPr>
          <p:grpSpPr>
            <a:xfrm>
              <a:off x="2647516" y="26441"/>
              <a:ext cx="421800" cy="392100"/>
              <a:chOff x="3090174" y="207925"/>
              <a:chExt cx="421800" cy="392100"/>
            </a:xfrm>
          </p:grpSpPr>
          <p:pic>
            <p:nvPicPr>
              <p:cNvPr id="517" name="Google Shape;517;p30"/>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18" name="Google Shape;518;p30">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519" name="Google Shape;519;p30"/>
            <p:cNvGrpSpPr/>
            <p:nvPr/>
          </p:nvGrpSpPr>
          <p:grpSpPr>
            <a:xfrm>
              <a:off x="3173082" y="26441"/>
              <a:ext cx="421800" cy="392100"/>
              <a:chOff x="3601198" y="207925"/>
              <a:chExt cx="421800" cy="392100"/>
            </a:xfrm>
          </p:grpSpPr>
          <p:pic>
            <p:nvPicPr>
              <p:cNvPr id="520" name="Google Shape;520;p30"/>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521" name="Google Shape;521;p30">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522" name="Google Shape;522;p30"/>
            <p:cNvGrpSpPr/>
            <p:nvPr/>
          </p:nvGrpSpPr>
          <p:grpSpPr>
            <a:xfrm>
              <a:off x="3676838" y="26441"/>
              <a:ext cx="421800" cy="392100"/>
              <a:chOff x="4112225" y="207925"/>
              <a:chExt cx="421800" cy="392100"/>
            </a:xfrm>
          </p:grpSpPr>
          <p:pic>
            <p:nvPicPr>
              <p:cNvPr id="523" name="Google Shape;523;p30"/>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524" name="Google Shape;524;p30">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525" name="Google Shape;525;p30"/>
            <p:cNvGrpSpPr/>
            <p:nvPr/>
          </p:nvGrpSpPr>
          <p:grpSpPr>
            <a:xfrm>
              <a:off x="4182167" y="27791"/>
              <a:ext cx="421800" cy="389400"/>
              <a:chOff x="4646638" y="209275"/>
              <a:chExt cx="421800" cy="389400"/>
            </a:xfrm>
          </p:grpSpPr>
          <p:pic>
            <p:nvPicPr>
              <p:cNvPr id="526" name="Google Shape;526;p30"/>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527" name="Google Shape;527;p30">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31"/>
          <p:cNvSpPr txBox="1"/>
          <p:nvPr/>
        </p:nvSpPr>
        <p:spPr>
          <a:xfrm>
            <a:off x="0" y="444000"/>
            <a:ext cx="9144000" cy="45927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CPI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r>
              <a:rPr lang="en">
                <a:solidFill>
                  <a:schemeClr val="lt1"/>
                </a:solidFill>
                <a:latin typeface="Old Standard TT"/>
                <a:ea typeface="Old Standard TT"/>
                <a:cs typeface="Old Standard TT"/>
                <a:sym typeface="Old Standard TT"/>
              </a:rPr>
              <a:t>Q: How does weekly sales behave when CPI is above or below average?</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 On average, weekly sales are higher approximately</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7% when CPI is below average, compared to when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it’s above average.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                                                                                               This suggests a mild negative correlation between</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average weekly sales and CPI.</a:t>
            </a:r>
            <a:endParaRPr>
              <a:solidFill>
                <a:schemeClr val="lt1"/>
              </a:solidFill>
              <a:latin typeface="Old Standard TT"/>
              <a:ea typeface="Old Standard TT"/>
              <a:cs typeface="Old Standard TT"/>
              <a:sym typeface="Old Standard TT"/>
            </a:endParaRPr>
          </a:p>
        </p:txBody>
      </p:sp>
      <p:pic>
        <p:nvPicPr>
          <p:cNvPr id="533" name="Google Shape;533;p31"/>
          <p:cNvPicPr preferRelativeResize="0"/>
          <p:nvPr/>
        </p:nvPicPr>
        <p:blipFill>
          <a:blip r:embed="rId4">
            <a:alphaModFix/>
          </a:blip>
          <a:stretch>
            <a:fillRect/>
          </a:stretch>
        </p:blipFill>
        <p:spPr>
          <a:xfrm>
            <a:off x="179575" y="1257240"/>
            <a:ext cx="3514800" cy="400200"/>
          </a:xfrm>
          <a:prstGeom prst="rect">
            <a:avLst/>
          </a:prstGeom>
          <a:noFill/>
          <a:ln>
            <a:noFill/>
          </a:ln>
        </p:spPr>
      </p:pic>
      <p:pic>
        <p:nvPicPr>
          <p:cNvPr id="534" name="Google Shape;534;p31"/>
          <p:cNvPicPr preferRelativeResize="0"/>
          <p:nvPr/>
        </p:nvPicPr>
        <p:blipFill>
          <a:blip r:embed="rId5">
            <a:alphaModFix/>
          </a:blip>
          <a:stretch>
            <a:fillRect/>
          </a:stretch>
        </p:blipFill>
        <p:spPr>
          <a:xfrm>
            <a:off x="3964975" y="1250118"/>
            <a:ext cx="3248025" cy="400050"/>
          </a:xfrm>
          <a:prstGeom prst="rect">
            <a:avLst/>
          </a:prstGeom>
          <a:noFill/>
          <a:ln>
            <a:noFill/>
          </a:ln>
        </p:spPr>
      </p:pic>
      <p:pic>
        <p:nvPicPr>
          <p:cNvPr id="535" name="Google Shape;535;p31"/>
          <p:cNvPicPr preferRelativeResize="0"/>
          <p:nvPr/>
        </p:nvPicPr>
        <p:blipFill>
          <a:blip r:embed="rId6">
            <a:alphaModFix/>
          </a:blip>
          <a:stretch>
            <a:fillRect/>
          </a:stretch>
        </p:blipFill>
        <p:spPr>
          <a:xfrm>
            <a:off x="179575" y="1801205"/>
            <a:ext cx="2845950" cy="3149945"/>
          </a:xfrm>
          <a:prstGeom prst="rect">
            <a:avLst/>
          </a:prstGeom>
          <a:noFill/>
          <a:ln>
            <a:noFill/>
          </a:ln>
        </p:spPr>
      </p:pic>
      <p:pic>
        <p:nvPicPr>
          <p:cNvPr id="536" name="Google Shape;536;p31"/>
          <p:cNvPicPr preferRelativeResize="0"/>
          <p:nvPr/>
        </p:nvPicPr>
        <p:blipFill>
          <a:blip r:embed="rId7">
            <a:alphaModFix/>
          </a:blip>
          <a:stretch>
            <a:fillRect/>
          </a:stretch>
        </p:blipFill>
        <p:spPr>
          <a:xfrm>
            <a:off x="1718226" y="1801190"/>
            <a:ext cx="2600325" cy="419100"/>
          </a:xfrm>
          <a:prstGeom prst="rect">
            <a:avLst/>
          </a:prstGeom>
          <a:noFill/>
          <a:ln>
            <a:noFill/>
          </a:ln>
        </p:spPr>
      </p:pic>
      <p:grpSp>
        <p:nvGrpSpPr>
          <p:cNvPr id="537" name="Google Shape;537;p31"/>
          <p:cNvGrpSpPr/>
          <p:nvPr/>
        </p:nvGrpSpPr>
        <p:grpSpPr>
          <a:xfrm>
            <a:off x="0" y="-2"/>
            <a:ext cx="9144000" cy="444000"/>
            <a:chOff x="0" y="-2"/>
            <a:chExt cx="9144000" cy="444000"/>
          </a:xfrm>
        </p:grpSpPr>
        <p:sp>
          <p:nvSpPr>
            <p:cNvPr id="538" name="Google Shape;538;p31"/>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39" name="Google Shape;539;p31">
              <a:hlinkClick action="ppaction://hlinksldjump" r:id="rId8"/>
            </p:cNvPr>
            <p:cNvPicPr preferRelativeResize="0"/>
            <p:nvPr/>
          </p:nvPicPr>
          <p:blipFill>
            <a:blip r:embed="rId9">
              <a:alphaModFix/>
            </a:blip>
            <a:stretch>
              <a:fillRect/>
            </a:stretch>
          </p:blipFill>
          <p:spPr>
            <a:xfrm>
              <a:off x="68431" y="24125"/>
              <a:ext cx="392074" cy="392074"/>
            </a:xfrm>
            <a:prstGeom prst="rect">
              <a:avLst/>
            </a:prstGeom>
            <a:noFill/>
            <a:ln>
              <a:noFill/>
            </a:ln>
          </p:spPr>
        </p:pic>
        <p:grpSp>
          <p:nvGrpSpPr>
            <p:cNvPr id="540" name="Google Shape;540;p31"/>
            <p:cNvGrpSpPr/>
            <p:nvPr/>
          </p:nvGrpSpPr>
          <p:grpSpPr>
            <a:xfrm>
              <a:off x="4687985" y="24102"/>
              <a:ext cx="1396538" cy="392100"/>
              <a:chOff x="4383185" y="1555373"/>
              <a:chExt cx="1396538" cy="392100"/>
            </a:xfrm>
          </p:grpSpPr>
          <p:pic>
            <p:nvPicPr>
              <p:cNvPr id="541" name="Google Shape;541;p31"/>
              <p:cNvPicPr preferRelativeResize="0"/>
              <p:nvPr/>
            </p:nvPicPr>
            <p:blipFill rotWithShape="1">
              <a:blip r:embed="rId10">
                <a:alphaModFix/>
              </a:blip>
              <a:srcRect b="37467" l="16084" r="20939" t="31577"/>
              <a:stretch/>
            </p:blipFill>
            <p:spPr>
              <a:xfrm>
                <a:off x="4383185" y="1555373"/>
                <a:ext cx="1369800" cy="392100"/>
              </a:xfrm>
              <a:prstGeom prst="roundRect">
                <a:avLst>
                  <a:gd fmla="val 16667" name="adj"/>
                </a:avLst>
              </a:prstGeom>
              <a:noFill/>
              <a:ln>
                <a:noFill/>
              </a:ln>
            </p:spPr>
          </p:pic>
          <p:sp>
            <p:nvSpPr>
              <p:cNvPr id="542" name="Google Shape;542;p31"/>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43" name="Google Shape;543;p31"/>
              <p:cNvPicPr preferRelativeResize="0"/>
              <p:nvPr/>
            </p:nvPicPr>
            <p:blipFill>
              <a:blip r:embed="rId11">
                <a:alphaModFix/>
              </a:blip>
              <a:stretch>
                <a:fillRect/>
              </a:stretch>
            </p:blipFill>
            <p:spPr>
              <a:xfrm>
                <a:off x="4474418" y="1606524"/>
                <a:ext cx="288207" cy="319350"/>
              </a:xfrm>
              <a:prstGeom prst="rect">
                <a:avLst/>
              </a:prstGeom>
              <a:noFill/>
              <a:ln>
                <a:noFill/>
              </a:ln>
            </p:spPr>
          </p:pic>
        </p:grpSp>
        <p:grpSp>
          <p:nvGrpSpPr>
            <p:cNvPr id="544" name="Google Shape;544;p31"/>
            <p:cNvGrpSpPr/>
            <p:nvPr/>
          </p:nvGrpSpPr>
          <p:grpSpPr>
            <a:xfrm>
              <a:off x="2647516" y="26441"/>
              <a:ext cx="421800" cy="392100"/>
              <a:chOff x="3090174" y="207925"/>
              <a:chExt cx="421800" cy="392100"/>
            </a:xfrm>
          </p:grpSpPr>
          <p:pic>
            <p:nvPicPr>
              <p:cNvPr id="545" name="Google Shape;545;p31"/>
              <p:cNvPicPr preferRelativeResize="0"/>
              <p:nvPr/>
            </p:nvPicPr>
            <p:blipFill rotWithShape="1">
              <a:blip r:embed="rId12">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46" name="Google Shape;546;p31">
                <a:hlinkClick action="ppaction://hlinksldjump" r:id="rId13"/>
              </p:cNvPr>
              <p:cNvPicPr preferRelativeResize="0"/>
              <p:nvPr/>
            </p:nvPicPr>
            <p:blipFill>
              <a:blip r:embed="rId14">
                <a:alphaModFix/>
              </a:blip>
              <a:stretch>
                <a:fillRect/>
              </a:stretch>
            </p:blipFill>
            <p:spPr>
              <a:xfrm>
                <a:off x="3174182" y="232499"/>
                <a:ext cx="253800" cy="342950"/>
              </a:xfrm>
              <a:prstGeom prst="rect">
                <a:avLst/>
              </a:prstGeom>
              <a:noFill/>
              <a:ln>
                <a:noFill/>
              </a:ln>
            </p:spPr>
          </p:pic>
        </p:grpSp>
        <p:grpSp>
          <p:nvGrpSpPr>
            <p:cNvPr id="547" name="Google Shape;547;p31"/>
            <p:cNvGrpSpPr/>
            <p:nvPr/>
          </p:nvGrpSpPr>
          <p:grpSpPr>
            <a:xfrm>
              <a:off x="3173082" y="26441"/>
              <a:ext cx="421800" cy="392100"/>
              <a:chOff x="3601198" y="207925"/>
              <a:chExt cx="421800" cy="392100"/>
            </a:xfrm>
          </p:grpSpPr>
          <p:pic>
            <p:nvPicPr>
              <p:cNvPr id="548" name="Google Shape;548;p31"/>
              <p:cNvPicPr preferRelativeResize="0"/>
              <p:nvPr/>
            </p:nvPicPr>
            <p:blipFill rotWithShape="1">
              <a:blip r:embed="rId15">
                <a:alphaModFix/>
              </a:blip>
              <a:srcRect b="25897" l="54847" r="16677" t="25577"/>
              <a:stretch/>
            </p:blipFill>
            <p:spPr>
              <a:xfrm flipH="1">
                <a:off x="3601198" y="207925"/>
                <a:ext cx="421800" cy="392100"/>
              </a:xfrm>
              <a:prstGeom prst="roundRect">
                <a:avLst>
                  <a:gd fmla="val 16667" name="adj"/>
                </a:avLst>
              </a:prstGeom>
              <a:noFill/>
              <a:ln>
                <a:noFill/>
              </a:ln>
            </p:spPr>
          </p:pic>
          <p:pic>
            <p:nvPicPr>
              <p:cNvPr id="549" name="Google Shape;549;p31">
                <a:hlinkClick action="ppaction://hlinksldjump" r:id="rId16"/>
              </p:cNvPr>
              <p:cNvPicPr preferRelativeResize="0"/>
              <p:nvPr/>
            </p:nvPicPr>
            <p:blipFill>
              <a:blip r:embed="rId17">
                <a:alphaModFix/>
              </a:blip>
              <a:stretch>
                <a:fillRect/>
              </a:stretch>
            </p:blipFill>
            <p:spPr>
              <a:xfrm>
                <a:off x="3674975" y="253221"/>
                <a:ext cx="274250" cy="305875"/>
              </a:xfrm>
              <a:prstGeom prst="rect">
                <a:avLst/>
              </a:prstGeom>
              <a:noFill/>
              <a:ln>
                <a:noFill/>
              </a:ln>
            </p:spPr>
          </p:pic>
        </p:grpSp>
        <p:grpSp>
          <p:nvGrpSpPr>
            <p:cNvPr id="550" name="Google Shape;550;p31"/>
            <p:cNvGrpSpPr/>
            <p:nvPr/>
          </p:nvGrpSpPr>
          <p:grpSpPr>
            <a:xfrm>
              <a:off x="3676838" y="26441"/>
              <a:ext cx="421800" cy="392100"/>
              <a:chOff x="4112225" y="207925"/>
              <a:chExt cx="421800" cy="392100"/>
            </a:xfrm>
          </p:grpSpPr>
          <p:pic>
            <p:nvPicPr>
              <p:cNvPr id="551" name="Google Shape;551;p31"/>
              <p:cNvPicPr preferRelativeResize="0"/>
              <p:nvPr/>
            </p:nvPicPr>
            <p:blipFill rotWithShape="1">
              <a:blip r:embed="rId18">
                <a:alphaModFix/>
              </a:blip>
              <a:srcRect b="50935" l="31164" r="38255" t="20584"/>
              <a:stretch/>
            </p:blipFill>
            <p:spPr>
              <a:xfrm>
                <a:off x="4112225" y="207925"/>
                <a:ext cx="421800" cy="392100"/>
              </a:xfrm>
              <a:prstGeom prst="roundRect">
                <a:avLst>
                  <a:gd fmla="val 16667" name="adj"/>
                </a:avLst>
              </a:prstGeom>
              <a:noFill/>
              <a:ln>
                <a:noFill/>
              </a:ln>
            </p:spPr>
          </p:pic>
          <p:pic>
            <p:nvPicPr>
              <p:cNvPr id="552" name="Google Shape;552;p31">
                <a:hlinkClick action="ppaction://hlinksldjump" r:id="rId19"/>
              </p:cNvPr>
              <p:cNvPicPr preferRelativeResize="0"/>
              <p:nvPr/>
            </p:nvPicPr>
            <p:blipFill>
              <a:blip r:embed="rId20">
                <a:alphaModFix/>
              </a:blip>
              <a:stretch>
                <a:fillRect/>
              </a:stretch>
            </p:blipFill>
            <p:spPr>
              <a:xfrm>
                <a:off x="4140249" y="223325"/>
                <a:ext cx="367275" cy="367250"/>
              </a:xfrm>
              <a:prstGeom prst="rect">
                <a:avLst/>
              </a:prstGeom>
              <a:noFill/>
              <a:ln>
                <a:noFill/>
              </a:ln>
            </p:spPr>
          </p:pic>
        </p:grpSp>
        <p:grpSp>
          <p:nvGrpSpPr>
            <p:cNvPr id="553" name="Google Shape;553;p31"/>
            <p:cNvGrpSpPr/>
            <p:nvPr/>
          </p:nvGrpSpPr>
          <p:grpSpPr>
            <a:xfrm>
              <a:off x="4182167" y="27791"/>
              <a:ext cx="421800" cy="389400"/>
              <a:chOff x="4646638" y="209275"/>
              <a:chExt cx="421800" cy="389400"/>
            </a:xfrm>
          </p:grpSpPr>
          <p:pic>
            <p:nvPicPr>
              <p:cNvPr id="554" name="Google Shape;554;p31"/>
              <p:cNvPicPr preferRelativeResize="0"/>
              <p:nvPr/>
            </p:nvPicPr>
            <p:blipFill rotWithShape="1">
              <a:blip r:embed="rId21">
                <a:alphaModFix/>
              </a:blip>
              <a:srcRect b="29545" l="18473" r="50741" t="29269"/>
              <a:stretch/>
            </p:blipFill>
            <p:spPr>
              <a:xfrm>
                <a:off x="4646638" y="209275"/>
                <a:ext cx="421800" cy="389400"/>
              </a:xfrm>
              <a:prstGeom prst="roundRect">
                <a:avLst>
                  <a:gd fmla="val 16667" name="adj"/>
                </a:avLst>
              </a:prstGeom>
              <a:noFill/>
              <a:ln>
                <a:noFill/>
              </a:ln>
            </p:spPr>
          </p:pic>
          <p:pic>
            <p:nvPicPr>
              <p:cNvPr id="555" name="Google Shape;555;p31">
                <a:hlinkClick action="ppaction://hlinksldjump" r:id="rId22"/>
              </p:cNvPr>
              <p:cNvPicPr preferRelativeResize="0"/>
              <p:nvPr/>
            </p:nvPicPr>
            <p:blipFill>
              <a:blip r:embed="rId23">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grpSp>
        <p:nvGrpSpPr>
          <p:cNvPr id="74" name="Google Shape;74;p14"/>
          <p:cNvGrpSpPr/>
          <p:nvPr/>
        </p:nvGrpSpPr>
        <p:grpSpPr>
          <a:xfrm>
            <a:off x="0" y="-2"/>
            <a:ext cx="9144000" cy="444000"/>
            <a:chOff x="0" y="-2"/>
            <a:chExt cx="9144000" cy="444000"/>
          </a:xfrm>
        </p:grpSpPr>
        <p:grpSp>
          <p:nvGrpSpPr>
            <p:cNvPr id="75" name="Google Shape;75;p14"/>
            <p:cNvGrpSpPr/>
            <p:nvPr/>
          </p:nvGrpSpPr>
          <p:grpSpPr>
            <a:xfrm>
              <a:off x="0" y="-2"/>
              <a:ext cx="9144000" cy="444000"/>
              <a:chOff x="0" y="-2"/>
              <a:chExt cx="9144000" cy="444000"/>
            </a:xfrm>
          </p:grpSpPr>
          <p:sp>
            <p:nvSpPr>
              <p:cNvPr id="76" name="Google Shape;76;p14"/>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7" name="Google Shape;77;p14">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78" name="Google Shape;78;p14"/>
            <p:cNvGrpSpPr/>
            <p:nvPr/>
          </p:nvGrpSpPr>
          <p:grpSpPr>
            <a:xfrm>
              <a:off x="2951595" y="18875"/>
              <a:ext cx="1369800" cy="392100"/>
              <a:chOff x="4081250" y="924125"/>
              <a:chExt cx="1369800" cy="392100"/>
            </a:xfrm>
          </p:grpSpPr>
          <p:pic>
            <p:nvPicPr>
              <p:cNvPr id="79" name="Google Shape;79;p14"/>
              <p:cNvPicPr preferRelativeResize="0"/>
              <p:nvPr/>
            </p:nvPicPr>
            <p:blipFill rotWithShape="1">
              <a:blip r:embed="rId5">
                <a:alphaModFix amt="58000"/>
              </a:blip>
              <a:srcRect b="28888" l="12891" r="4470" t="29061"/>
              <a:stretch/>
            </p:blipFill>
            <p:spPr>
              <a:xfrm>
                <a:off x="4081250" y="924125"/>
                <a:ext cx="1369800" cy="392100"/>
              </a:xfrm>
              <a:prstGeom prst="roundRect">
                <a:avLst>
                  <a:gd fmla="val 16667" name="adj"/>
                </a:avLst>
              </a:prstGeom>
              <a:noFill/>
              <a:ln>
                <a:noFill/>
              </a:ln>
            </p:spPr>
          </p:pic>
          <p:sp>
            <p:nvSpPr>
              <p:cNvPr id="80" name="Google Shape;80;p14"/>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81" name="Google Shape;81;p14"/>
              <p:cNvPicPr preferRelativeResize="0"/>
              <p:nvPr/>
            </p:nvPicPr>
            <p:blipFill>
              <a:blip r:embed="rId6">
                <a:alphaModFix/>
              </a:blip>
              <a:stretch>
                <a:fillRect/>
              </a:stretch>
            </p:blipFill>
            <p:spPr>
              <a:xfrm>
                <a:off x="4193550" y="941701"/>
                <a:ext cx="264125" cy="356925"/>
              </a:xfrm>
              <a:prstGeom prst="rect">
                <a:avLst/>
              </a:prstGeom>
              <a:noFill/>
              <a:ln>
                <a:noFill/>
              </a:ln>
            </p:spPr>
          </p:pic>
        </p:grpSp>
      </p:grpSp>
      <p:grpSp>
        <p:nvGrpSpPr>
          <p:cNvPr id="82" name="Google Shape;82;p14"/>
          <p:cNvGrpSpPr/>
          <p:nvPr/>
        </p:nvGrpSpPr>
        <p:grpSpPr>
          <a:xfrm>
            <a:off x="4404611" y="27916"/>
            <a:ext cx="421800" cy="392100"/>
            <a:chOff x="3601198" y="207925"/>
            <a:chExt cx="421800" cy="392100"/>
          </a:xfrm>
        </p:grpSpPr>
        <p:pic>
          <p:nvPicPr>
            <p:cNvPr id="83" name="Google Shape;83;p14"/>
            <p:cNvPicPr preferRelativeResize="0"/>
            <p:nvPr/>
          </p:nvPicPr>
          <p:blipFill rotWithShape="1">
            <a:blip r:embed="rId7">
              <a:alphaModFix/>
            </a:blip>
            <a:srcRect b="25897" l="54847" r="16677" t="25577"/>
            <a:stretch/>
          </p:blipFill>
          <p:spPr>
            <a:xfrm flipH="1">
              <a:off x="3601198" y="207925"/>
              <a:ext cx="421800" cy="392100"/>
            </a:xfrm>
            <a:prstGeom prst="roundRect">
              <a:avLst>
                <a:gd fmla="val 16667" name="adj"/>
              </a:avLst>
            </a:prstGeom>
            <a:noFill/>
            <a:ln>
              <a:noFill/>
            </a:ln>
          </p:spPr>
        </p:pic>
        <p:pic>
          <p:nvPicPr>
            <p:cNvPr id="84" name="Google Shape;84;p14">
              <a:hlinkClick action="ppaction://hlinksldjump" r:id="rId8"/>
            </p:cNvPr>
            <p:cNvPicPr preferRelativeResize="0"/>
            <p:nvPr/>
          </p:nvPicPr>
          <p:blipFill>
            <a:blip r:embed="rId9">
              <a:alphaModFix/>
            </a:blip>
            <a:stretch>
              <a:fillRect/>
            </a:stretch>
          </p:blipFill>
          <p:spPr>
            <a:xfrm>
              <a:off x="3674975" y="253221"/>
              <a:ext cx="274250" cy="305875"/>
            </a:xfrm>
            <a:prstGeom prst="rect">
              <a:avLst/>
            </a:prstGeom>
            <a:noFill/>
            <a:ln>
              <a:noFill/>
            </a:ln>
          </p:spPr>
        </p:pic>
      </p:grpSp>
      <p:grpSp>
        <p:nvGrpSpPr>
          <p:cNvPr id="85" name="Google Shape;85;p14"/>
          <p:cNvGrpSpPr/>
          <p:nvPr/>
        </p:nvGrpSpPr>
        <p:grpSpPr>
          <a:xfrm>
            <a:off x="4908736" y="27916"/>
            <a:ext cx="421800" cy="392100"/>
            <a:chOff x="4112225" y="207925"/>
            <a:chExt cx="421800" cy="392100"/>
          </a:xfrm>
        </p:grpSpPr>
        <p:pic>
          <p:nvPicPr>
            <p:cNvPr id="86" name="Google Shape;86;p14"/>
            <p:cNvPicPr preferRelativeResize="0"/>
            <p:nvPr/>
          </p:nvPicPr>
          <p:blipFill rotWithShape="1">
            <a:blip r:embed="rId10">
              <a:alphaModFix/>
            </a:blip>
            <a:srcRect b="50935" l="31164" r="38255" t="20584"/>
            <a:stretch/>
          </p:blipFill>
          <p:spPr>
            <a:xfrm>
              <a:off x="4112225" y="207925"/>
              <a:ext cx="421800" cy="392100"/>
            </a:xfrm>
            <a:prstGeom prst="roundRect">
              <a:avLst>
                <a:gd fmla="val 16667" name="adj"/>
              </a:avLst>
            </a:prstGeom>
            <a:noFill/>
            <a:ln>
              <a:noFill/>
            </a:ln>
          </p:spPr>
        </p:pic>
        <p:pic>
          <p:nvPicPr>
            <p:cNvPr id="87" name="Google Shape;87;p14">
              <a:hlinkClick action="ppaction://hlinksldjump" r:id="rId11"/>
            </p:cNvPr>
            <p:cNvPicPr preferRelativeResize="0"/>
            <p:nvPr/>
          </p:nvPicPr>
          <p:blipFill>
            <a:blip r:embed="rId12">
              <a:alphaModFix/>
            </a:blip>
            <a:stretch>
              <a:fillRect/>
            </a:stretch>
          </p:blipFill>
          <p:spPr>
            <a:xfrm>
              <a:off x="4140249" y="223325"/>
              <a:ext cx="367275" cy="367250"/>
            </a:xfrm>
            <a:prstGeom prst="rect">
              <a:avLst/>
            </a:prstGeom>
            <a:noFill/>
            <a:ln>
              <a:noFill/>
            </a:ln>
          </p:spPr>
        </p:pic>
      </p:grpSp>
      <p:grpSp>
        <p:nvGrpSpPr>
          <p:cNvPr id="88" name="Google Shape;88;p14"/>
          <p:cNvGrpSpPr/>
          <p:nvPr/>
        </p:nvGrpSpPr>
        <p:grpSpPr>
          <a:xfrm>
            <a:off x="5415540" y="29266"/>
            <a:ext cx="421800" cy="389400"/>
            <a:chOff x="4646638" y="209275"/>
            <a:chExt cx="421800" cy="389400"/>
          </a:xfrm>
        </p:grpSpPr>
        <p:pic>
          <p:nvPicPr>
            <p:cNvPr id="89" name="Google Shape;89;p14"/>
            <p:cNvPicPr preferRelativeResize="0"/>
            <p:nvPr/>
          </p:nvPicPr>
          <p:blipFill rotWithShape="1">
            <a:blip r:embed="rId13">
              <a:alphaModFix/>
            </a:blip>
            <a:srcRect b="29545" l="18473" r="50741" t="29269"/>
            <a:stretch/>
          </p:blipFill>
          <p:spPr>
            <a:xfrm>
              <a:off x="4646638" y="209275"/>
              <a:ext cx="421800" cy="389400"/>
            </a:xfrm>
            <a:prstGeom prst="roundRect">
              <a:avLst>
                <a:gd fmla="val 16667" name="adj"/>
              </a:avLst>
            </a:prstGeom>
            <a:noFill/>
            <a:ln>
              <a:noFill/>
            </a:ln>
          </p:spPr>
        </p:pic>
        <p:pic>
          <p:nvPicPr>
            <p:cNvPr id="90" name="Google Shape;90;p14">
              <a:hlinkClick action="ppaction://hlinksldjump" r:id="rId14"/>
            </p:cNvPr>
            <p:cNvPicPr preferRelativeResize="0"/>
            <p:nvPr/>
          </p:nvPicPr>
          <p:blipFill>
            <a:blip r:embed="rId15">
              <a:alphaModFix/>
            </a:blip>
            <a:stretch>
              <a:fillRect/>
            </a:stretch>
          </p:blipFill>
          <p:spPr>
            <a:xfrm>
              <a:off x="4710198" y="259213"/>
              <a:ext cx="305875" cy="305875"/>
            </a:xfrm>
            <a:prstGeom prst="rect">
              <a:avLst/>
            </a:prstGeom>
            <a:noFill/>
            <a:ln>
              <a:noFill/>
            </a:ln>
          </p:spPr>
        </p:pic>
      </p:grpSp>
      <p:grpSp>
        <p:nvGrpSpPr>
          <p:cNvPr id="91" name="Google Shape;91;p14"/>
          <p:cNvGrpSpPr/>
          <p:nvPr/>
        </p:nvGrpSpPr>
        <p:grpSpPr>
          <a:xfrm>
            <a:off x="5929271" y="27916"/>
            <a:ext cx="421800" cy="392100"/>
            <a:chOff x="5181075" y="207925"/>
            <a:chExt cx="421800" cy="392100"/>
          </a:xfrm>
        </p:grpSpPr>
        <p:pic>
          <p:nvPicPr>
            <p:cNvPr id="92" name="Google Shape;92;p14"/>
            <p:cNvPicPr preferRelativeResize="0"/>
            <p:nvPr/>
          </p:nvPicPr>
          <p:blipFill rotWithShape="1">
            <a:blip r:embed="rId16">
              <a:alphaModFix/>
            </a:blip>
            <a:srcRect b="37467" l="16911" r="63701" t="31577"/>
            <a:stretch/>
          </p:blipFill>
          <p:spPr>
            <a:xfrm>
              <a:off x="5181075" y="207925"/>
              <a:ext cx="421800" cy="392100"/>
            </a:xfrm>
            <a:prstGeom prst="roundRect">
              <a:avLst>
                <a:gd fmla="val 16667" name="adj"/>
              </a:avLst>
            </a:prstGeom>
            <a:noFill/>
            <a:ln>
              <a:noFill/>
            </a:ln>
          </p:spPr>
        </p:pic>
        <p:pic>
          <p:nvPicPr>
            <p:cNvPr id="93" name="Google Shape;93;p14">
              <a:hlinkClick action="ppaction://hlinksldjump" r:id="rId17"/>
            </p:cNvPr>
            <p:cNvPicPr preferRelativeResize="0"/>
            <p:nvPr/>
          </p:nvPicPr>
          <p:blipFill>
            <a:blip r:embed="rId18">
              <a:alphaModFix/>
            </a:blip>
            <a:stretch>
              <a:fillRect/>
            </a:stretch>
          </p:blipFill>
          <p:spPr>
            <a:xfrm>
              <a:off x="5258939" y="260216"/>
              <a:ext cx="274250" cy="303861"/>
            </a:xfrm>
            <a:prstGeom prst="rect">
              <a:avLst/>
            </a:prstGeom>
            <a:noFill/>
            <a:ln>
              <a:noFill/>
            </a:ln>
          </p:spPr>
        </p:pic>
      </p:grpSp>
      <p:sp>
        <p:nvSpPr>
          <p:cNvPr id="94" name="Google Shape;94;p14"/>
          <p:cNvSpPr txBox="1"/>
          <p:nvPr/>
        </p:nvSpPr>
        <p:spPr>
          <a:xfrm>
            <a:off x="0" y="444000"/>
            <a:ext cx="9144000" cy="46074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Old Standard TT"/>
                <a:ea typeface="Old Standard TT"/>
                <a:cs typeface="Old Standard TT"/>
                <a:sym typeface="Old Standard TT"/>
              </a:rPr>
              <a:t> </a:t>
            </a:r>
            <a:r>
              <a:rPr b="1" lang="en" sz="1700" u="sng">
                <a:solidFill>
                  <a:schemeClr val="lt1"/>
                </a:solidFill>
                <a:latin typeface="Old Standard TT"/>
                <a:ea typeface="Old Standard TT"/>
                <a:cs typeface="Old Standard TT"/>
                <a:sym typeface="Old Standard TT"/>
              </a:rPr>
              <a:t>Executive Summary</a:t>
            </a:r>
            <a:endParaRPr b="1" sz="1700"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The analysis of Walmart's weekly sales data from 2010-02-05 to 2012-11-01 and some economic and seasonal factors like Holidays, Temperature, Fuel_Price, CPI, Unemployment show that, although they might not be the primary drivers of sales, some of them show a clear impact that deserve our attention.</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Some stores (like store 35) have very high weekly sales volatility (23% CV) and warrant some extra investigating into store specific </a:t>
            </a:r>
            <a:r>
              <a:rPr lang="en">
                <a:solidFill>
                  <a:schemeClr val="lt1"/>
                </a:solidFill>
                <a:latin typeface="Old Standard TT"/>
                <a:ea typeface="Old Standard TT"/>
                <a:cs typeface="Old Standard TT"/>
                <a:sym typeface="Old Standard TT"/>
              </a:rPr>
              <a:t>factors,</a:t>
            </a:r>
            <a:r>
              <a:rPr lang="en">
                <a:solidFill>
                  <a:schemeClr val="lt1"/>
                </a:solidFill>
                <a:latin typeface="Old Standard TT"/>
                <a:ea typeface="Old Standard TT"/>
                <a:cs typeface="Old Standard TT"/>
                <a:sym typeface="Old Standard TT"/>
              </a:rPr>
              <a:t> to </a:t>
            </a:r>
            <a:r>
              <a:rPr lang="en">
                <a:solidFill>
                  <a:schemeClr val="lt1"/>
                </a:solidFill>
                <a:latin typeface="Old Standard TT"/>
                <a:ea typeface="Old Standard TT"/>
                <a:cs typeface="Old Standard TT"/>
                <a:sym typeface="Old Standard TT"/>
              </a:rPr>
              <a:t>understand</a:t>
            </a:r>
            <a:r>
              <a:rPr lang="en">
                <a:solidFill>
                  <a:schemeClr val="lt1"/>
                </a:solidFill>
                <a:latin typeface="Old Standard TT"/>
                <a:ea typeface="Old Standard TT"/>
                <a:cs typeface="Old Standard TT"/>
                <a:sym typeface="Old Standard TT"/>
              </a:rPr>
              <a:t> the reasons generating these peaks and </a:t>
            </a:r>
            <a:r>
              <a:rPr lang="en">
                <a:solidFill>
                  <a:schemeClr val="lt1"/>
                </a:solidFill>
                <a:latin typeface="Old Standard TT"/>
                <a:ea typeface="Old Standard TT"/>
                <a:cs typeface="Old Standard TT"/>
                <a:sym typeface="Old Standard TT"/>
              </a:rPr>
              <a:t>troughs. The goal is to standardize and replicate the successes while mitigating the dips.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Seasonal events seem to drive sales performance, with Thanksgiving being the single largest positive driver, boosting sales by an average of 41%, while Christmas results on an average 8% sales drop. There might be an opportunity to boost sales at this crucial time of the year.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Additionally, temperature doesn’t seem correlated to weekly sales but very hot temperatures lead to an approximate 15% decrease, so that’s worth considering when deciding where to open new stores.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Another important insight reveals a significant negative correlation between Unemployment and sales, with weekly sales increasing by 58% when the unemployment rate was at the bottom, compared to when it was at its highest (4% vs. 14%), suggesting consumers become more price </a:t>
            </a:r>
            <a:r>
              <a:rPr lang="en">
                <a:solidFill>
                  <a:schemeClr val="lt1"/>
                </a:solidFill>
                <a:latin typeface="Old Standard TT"/>
                <a:ea typeface="Old Standard TT"/>
                <a:cs typeface="Old Standard TT"/>
                <a:sym typeface="Old Standard TT"/>
              </a:rPr>
              <a:t>conscientious</a:t>
            </a:r>
            <a:r>
              <a:rPr lang="en">
                <a:solidFill>
                  <a:schemeClr val="lt1"/>
                </a:solidFill>
                <a:latin typeface="Old Standard TT"/>
                <a:ea typeface="Old Standard TT"/>
                <a:cs typeface="Old Standard TT"/>
                <a:sym typeface="Old Standard TT"/>
              </a:rPr>
              <a:t> during economic downturns.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32"/>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 Impact of Temperature on weekly sales</a:t>
            </a:r>
            <a:endParaRPr b="1" u="sng">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r>
              <a:rPr lang="en">
                <a:solidFill>
                  <a:schemeClr val="lt1"/>
                </a:solidFill>
                <a:latin typeface="Old Standard TT"/>
                <a:ea typeface="Old Standard TT"/>
                <a:cs typeface="Old Standard TT"/>
                <a:sym typeface="Old Standard TT"/>
              </a:rPr>
              <a:t>Q: How does weekly sales behave with temperature changes?</a:t>
            </a:r>
            <a:endParaRPr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 Weekly sales seem to not change much with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temperature, except when it’s very hot. When</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it’s very hot, sales were approx. 15% lower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than average.</a:t>
            </a:r>
            <a:endParaRPr u="sng">
              <a:solidFill>
                <a:schemeClr val="lt1"/>
              </a:solidFill>
              <a:latin typeface="Old Standard TT"/>
              <a:ea typeface="Old Standard TT"/>
              <a:cs typeface="Old Standard TT"/>
              <a:sym typeface="Old Standard TT"/>
            </a:endParaRPr>
          </a:p>
        </p:txBody>
      </p:sp>
      <p:pic>
        <p:nvPicPr>
          <p:cNvPr id="561" name="Google Shape;561;p32"/>
          <p:cNvPicPr preferRelativeResize="0"/>
          <p:nvPr/>
        </p:nvPicPr>
        <p:blipFill>
          <a:blip r:embed="rId4">
            <a:alphaModFix/>
          </a:blip>
          <a:stretch>
            <a:fillRect/>
          </a:stretch>
        </p:blipFill>
        <p:spPr>
          <a:xfrm>
            <a:off x="129900" y="1493399"/>
            <a:ext cx="4743450" cy="3181350"/>
          </a:xfrm>
          <a:prstGeom prst="rect">
            <a:avLst/>
          </a:prstGeom>
          <a:noFill/>
          <a:ln>
            <a:noFill/>
          </a:ln>
        </p:spPr>
      </p:pic>
      <p:pic>
        <p:nvPicPr>
          <p:cNvPr id="562" name="Google Shape;562;p32"/>
          <p:cNvPicPr preferRelativeResize="0"/>
          <p:nvPr/>
        </p:nvPicPr>
        <p:blipFill>
          <a:blip r:embed="rId5">
            <a:alphaModFix/>
          </a:blip>
          <a:stretch>
            <a:fillRect/>
          </a:stretch>
        </p:blipFill>
        <p:spPr>
          <a:xfrm>
            <a:off x="2283813" y="3709224"/>
            <a:ext cx="2981325" cy="847725"/>
          </a:xfrm>
          <a:prstGeom prst="rect">
            <a:avLst/>
          </a:prstGeom>
          <a:noFill/>
          <a:ln>
            <a:noFill/>
          </a:ln>
        </p:spPr>
      </p:pic>
      <p:pic>
        <p:nvPicPr>
          <p:cNvPr id="563" name="Google Shape;563;p32"/>
          <p:cNvPicPr preferRelativeResize="0"/>
          <p:nvPr/>
        </p:nvPicPr>
        <p:blipFill>
          <a:blip r:embed="rId6">
            <a:alphaModFix/>
          </a:blip>
          <a:stretch>
            <a:fillRect/>
          </a:stretch>
        </p:blipFill>
        <p:spPr>
          <a:xfrm>
            <a:off x="5934350" y="3223574"/>
            <a:ext cx="2838450" cy="381000"/>
          </a:xfrm>
          <a:prstGeom prst="rect">
            <a:avLst/>
          </a:prstGeom>
          <a:noFill/>
          <a:ln>
            <a:noFill/>
          </a:ln>
        </p:spPr>
      </p:pic>
      <p:pic>
        <p:nvPicPr>
          <p:cNvPr id="564" name="Google Shape;564;p32"/>
          <p:cNvPicPr preferRelativeResize="0"/>
          <p:nvPr/>
        </p:nvPicPr>
        <p:blipFill>
          <a:blip r:embed="rId7">
            <a:alphaModFix/>
          </a:blip>
          <a:stretch>
            <a:fillRect/>
          </a:stretch>
        </p:blipFill>
        <p:spPr>
          <a:xfrm>
            <a:off x="6143900" y="3749974"/>
            <a:ext cx="2419350" cy="361950"/>
          </a:xfrm>
          <a:prstGeom prst="rect">
            <a:avLst/>
          </a:prstGeom>
          <a:noFill/>
          <a:ln>
            <a:noFill/>
          </a:ln>
        </p:spPr>
      </p:pic>
      <p:grpSp>
        <p:nvGrpSpPr>
          <p:cNvPr id="565" name="Google Shape;565;p32"/>
          <p:cNvGrpSpPr/>
          <p:nvPr/>
        </p:nvGrpSpPr>
        <p:grpSpPr>
          <a:xfrm>
            <a:off x="0" y="-2"/>
            <a:ext cx="9144000" cy="444000"/>
            <a:chOff x="0" y="-2"/>
            <a:chExt cx="9144000" cy="444000"/>
          </a:xfrm>
        </p:grpSpPr>
        <p:sp>
          <p:nvSpPr>
            <p:cNvPr id="566" name="Google Shape;566;p32"/>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67" name="Google Shape;567;p32">
              <a:hlinkClick action="ppaction://hlinksldjump" r:id="rId8"/>
            </p:cNvPr>
            <p:cNvPicPr preferRelativeResize="0"/>
            <p:nvPr/>
          </p:nvPicPr>
          <p:blipFill>
            <a:blip r:embed="rId9">
              <a:alphaModFix/>
            </a:blip>
            <a:stretch>
              <a:fillRect/>
            </a:stretch>
          </p:blipFill>
          <p:spPr>
            <a:xfrm>
              <a:off x="68431" y="24125"/>
              <a:ext cx="392074" cy="392074"/>
            </a:xfrm>
            <a:prstGeom prst="rect">
              <a:avLst/>
            </a:prstGeom>
            <a:noFill/>
            <a:ln>
              <a:noFill/>
            </a:ln>
          </p:spPr>
        </p:pic>
        <p:grpSp>
          <p:nvGrpSpPr>
            <p:cNvPr id="568" name="Google Shape;568;p32"/>
            <p:cNvGrpSpPr/>
            <p:nvPr/>
          </p:nvGrpSpPr>
          <p:grpSpPr>
            <a:xfrm>
              <a:off x="4687985" y="24102"/>
              <a:ext cx="1396538" cy="392100"/>
              <a:chOff x="4383185" y="1555373"/>
              <a:chExt cx="1396538" cy="392100"/>
            </a:xfrm>
          </p:grpSpPr>
          <p:pic>
            <p:nvPicPr>
              <p:cNvPr id="569" name="Google Shape;569;p32"/>
              <p:cNvPicPr preferRelativeResize="0"/>
              <p:nvPr/>
            </p:nvPicPr>
            <p:blipFill rotWithShape="1">
              <a:blip r:embed="rId10">
                <a:alphaModFix/>
              </a:blip>
              <a:srcRect b="37467" l="16084" r="20939" t="31577"/>
              <a:stretch/>
            </p:blipFill>
            <p:spPr>
              <a:xfrm>
                <a:off x="4383185" y="1555373"/>
                <a:ext cx="1369800" cy="392100"/>
              </a:xfrm>
              <a:prstGeom prst="roundRect">
                <a:avLst>
                  <a:gd fmla="val 16667" name="adj"/>
                </a:avLst>
              </a:prstGeom>
              <a:noFill/>
              <a:ln>
                <a:noFill/>
              </a:ln>
            </p:spPr>
          </p:pic>
          <p:sp>
            <p:nvSpPr>
              <p:cNvPr id="570" name="Google Shape;570;p3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71" name="Google Shape;571;p32"/>
              <p:cNvPicPr preferRelativeResize="0"/>
              <p:nvPr/>
            </p:nvPicPr>
            <p:blipFill>
              <a:blip r:embed="rId11">
                <a:alphaModFix/>
              </a:blip>
              <a:stretch>
                <a:fillRect/>
              </a:stretch>
            </p:blipFill>
            <p:spPr>
              <a:xfrm>
                <a:off x="4474418" y="1606524"/>
                <a:ext cx="288207" cy="319350"/>
              </a:xfrm>
              <a:prstGeom prst="rect">
                <a:avLst/>
              </a:prstGeom>
              <a:noFill/>
              <a:ln>
                <a:noFill/>
              </a:ln>
            </p:spPr>
          </p:pic>
        </p:grpSp>
        <p:grpSp>
          <p:nvGrpSpPr>
            <p:cNvPr id="572" name="Google Shape;572;p32"/>
            <p:cNvGrpSpPr/>
            <p:nvPr/>
          </p:nvGrpSpPr>
          <p:grpSpPr>
            <a:xfrm>
              <a:off x="2647516" y="26441"/>
              <a:ext cx="421800" cy="392100"/>
              <a:chOff x="3090174" y="207925"/>
              <a:chExt cx="421800" cy="392100"/>
            </a:xfrm>
          </p:grpSpPr>
          <p:pic>
            <p:nvPicPr>
              <p:cNvPr id="573" name="Google Shape;573;p32"/>
              <p:cNvPicPr preferRelativeResize="0"/>
              <p:nvPr/>
            </p:nvPicPr>
            <p:blipFill rotWithShape="1">
              <a:blip r:embed="rId12">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74" name="Google Shape;574;p32">
                <a:hlinkClick action="ppaction://hlinksldjump" r:id="rId13"/>
              </p:cNvPr>
              <p:cNvPicPr preferRelativeResize="0"/>
              <p:nvPr/>
            </p:nvPicPr>
            <p:blipFill>
              <a:blip r:embed="rId14">
                <a:alphaModFix/>
              </a:blip>
              <a:stretch>
                <a:fillRect/>
              </a:stretch>
            </p:blipFill>
            <p:spPr>
              <a:xfrm>
                <a:off x="3174182" y="232499"/>
                <a:ext cx="253800" cy="342950"/>
              </a:xfrm>
              <a:prstGeom prst="rect">
                <a:avLst/>
              </a:prstGeom>
              <a:noFill/>
              <a:ln>
                <a:noFill/>
              </a:ln>
            </p:spPr>
          </p:pic>
        </p:grpSp>
        <p:grpSp>
          <p:nvGrpSpPr>
            <p:cNvPr id="575" name="Google Shape;575;p32"/>
            <p:cNvGrpSpPr/>
            <p:nvPr/>
          </p:nvGrpSpPr>
          <p:grpSpPr>
            <a:xfrm>
              <a:off x="3173082" y="26441"/>
              <a:ext cx="421800" cy="392100"/>
              <a:chOff x="3601198" y="207925"/>
              <a:chExt cx="421800" cy="392100"/>
            </a:xfrm>
          </p:grpSpPr>
          <p:pic>
            <p:nvPicPr>
              <p:cNvPr id="576" name="Google Shape;576;p32"/>
              <p:cNvPicPr preferRelativeResize="0"/>
              <p:nvPr/>
            </p:nvPicPr>
            <p:blipFill rotWithShape="1">
              <a:blip r:embed="rId15">
                <a:alphaModFix/>
              </a:blip>
              <a:srcRect b="25897" l="54847" r="16677" t="25577"/>
              <a:stretch/>
            </p:blipFill>
            <p:spPr>
              <a:xfrm flipH="1">
                <a:off x="3601198" y="207925"/>
                <a:ext cx="421800" cy="392100"/>
              </a:xfrm>
              <a:prstGeom prst="roundRect">
                <a:avLst>
                  <a:gd fmla="val 16667" name="adj"/>
                </a:avLst>
              </a:prstGeom>
              <a:noFill/>
              <a:ln>
                <a:noFill/>
              </a:ln>
            </p:spPr>
          </p:pic>
          <p:pic>
            <p:nvPicPr>
              <p:cNvPr id="577" name="Google Shape;577;p32">
                <a:hlinkClick action="ppaction://hlinksldjump" r:id="rId16"/>
              </p:cNvPr>
              <p:cNvPicPr preferRelativeResize="0"/>
              <p:nvPr/>
            </p:nvPicPr>
            <p:blipFill>
              <a:blip r:embed="rId17">
                <a:alphaModFix/>
              </a:blip>
              <a:stretch>
                <a:fillRect/>
              </a:stretch>
            </p:blipFill>
            <p:spPr>
              <a:xfrm>
                <a:off x="3674975" y="253221"/>
                <a:ext cx="274250" cy="305875"/>
              </a:xfrm>
              <a:prstGeom prst="rect">
                <a:avLst/>
              </a:prstGeom>
              <a:noFill/>
              <a:ln>
                <a:noFill/>
              </a:ln>
            </p:spPr>
          </p:pic>
        </p:grpSp>
        <p:grpSp>
          <p:nvGrpSpPr>
            <p:cNvPr id="578" name="Google Shape;578;p32"/>
            <p:cNvGrpSpPr/>
            <p:nvPr/>
          </p:nvGrpSpPr>
          <p:grpSpPr>
            <a:xfrm>
              <a:off x="3676838" y="26441"/>
              <a:ext cx="421800" cy="392100"/>
              <a:chOff x="4112225" y="207925"/>
              <a:chExt cx="421800" cy="392100"/>
            </a:xfrm>
          </p:grpSpPr>
          <p:pic>
            <p:nvPicPr>
              <p:cNvPr id="579" name="Google Shape;579;p32"/>
              <p:cNvPicPr preferRelativeResize="0"/>
              <p:nvPr/>
            </p:nvPicPr>
            <p:blipFill rotWithShape="1">
              <a:blip r:embed="rId18">
                <a:alphaModFix/>
              </a:blip>
              <a:srcRect b="50935" l="31164" r="38255" t="20584"/>
              <a:stretch/>
            </p:blipFill>
            <p:spPr>
              <a:xfrm>
                <a:off x="4112225" y="207925"/>
                <a:ext cx="421800" cy="392100"/>
              </a:xfrm>
              <a:prstGeom prst="roundRect">
                <a:avLst>
                  <a:gd fmla="val 16667" name="adj"/>
                </a:avLst>
              </a:prstGeom>
              <a:noFill/>
              <a:ln>
                <a:noFill/>
              </a:ln>
            </p:spPr>
          </p:pic>
          <p:pic>
            <p:nvPicPr>
              <p:cNvPr id="580" name="Google Shape;580;p32">
                <a:hlinkClick action="ppaction://hlinksldjump" r:id="rId19"/>
              </p:cNvPr>
              <p:cNvPicPr preferRelativeResize="0"/>
              <p:nvPr/>
            </p:nvPicPr>
            <p:blipFill>
              <a:blip r:embed="rId20">
                <a:alphaModFix/>
              </a:blip>
              <a:stretch>
                <a:fillRect/>
              </a:stretch>
            </p:blipFill>
            <p:spPr>
              <a:xfrm>
                <a:off x="4140249" y="223325"/>
                <a:ext cx="367275" cy="367250"/>
              </a:xfrm>
              <a:prstGeom prst="rect">
                <a:avLst/>
              </a:prstGeom>
              <a:noFill/>
              <a:ln>
                <a:noFill/>
              </a:ln>
            </p:spPr>
          </p:pic>
        </p:grpSp>
        <p:grpSp>
          <p:nvGrpSpPr>
            <p:cNvPr id="581" name="Google Shape;581;p32"/>
            <p:cNvGrpSpPr/>
            <p:nvPr/>
          </p:nvGrpSpPr>
          <p:grpSpPr>
            <a:xfrm>
              <a:off x="4182167" y="27791"/>
              <a:ext cx="421800" cy="389400"/>
              <a:chOff x="4646638" y="209275"/>
              <a:chExt cx="421800" cy="389400"/>
            </a:xfrm>
          </p:grpSpPr>
          <p:pic>
            <p:nvPicPr>
              <p:cNvPr id="582" name="Google Shape;582;p32"/>
              <p:cNvPicPr preferRelativeResize="0"/>
              <p:nvPr/>
            </p:nvPicPr>
            <p:blipFill rotWithShape="1">
              <a:blip r:embed="rId21">
                <a:alphaModFix/>
              </a:blip>
              <a:srcRect b="29545" l="18473" r="50741" t="29269"/>
              <a:stretch/>
            </p:blipFill>
            <p:spPr>
              <a:xfrm>
                <a:off x="4646638" y="209275"/>
                <a:ext cx="421800" cy="389400"/>
              </a:xfrm>
              <a:prstGeom prst="roundRect">
                <a:avLst>
                  <a:gd fmla="val 16667" name="adj"/>
                </a:avLst>
              </a:prstGeom>
              <a:noFill/>
              <a:ln>
                <a:noFill/>
              </a:ln>
            </p:spPr>
          </p:pic>
          <p:pic>
            <p:nvPicPr>
              <p:cNvPr id="583" name="Google Shape;583;p32">
                <a:hlinkClick action="ppaction://hlinksldjump" r:id="rId22"/>
              </p:cNvPr>
              <p:cNvPicPr preferRelativeResize="0"/>
              <p:nvPr/>
            </p:nvPicPr>
            <p:blipFill>
              <a:blip r:embed="rId23">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33"/>
          <p:cNvSpPr txBox="1"/>
          <p:nvPr/>
        </p:nvSpPr>
        <p:spPr>
          <a:xfrm>
            <a:off x="0" y="444000"/>
            <a:ext cx="9144000" cy="45999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Old Standard TT"/>
                <a:ea typeface="Old Standard TT"/>
                <a:cs typeface="Old Standard TT"/>
                <a:sym typeface="Old Standard TT"/>
              </a:rPr>
              <a:t>Pearson Correlation between Weekly Sales and the different factors</a:t>
            </a:r>
            <a:endParaRPr b="1"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u="sng">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a:t>
            </a:r>
            <a:r>
              <a:rPr lang="en">
                <a:solidFill>
                  <a:schemeClr val="lt1"/>
                </a:solidFill>
                <a:latin typeface="Old Standard TT"/>
                <a:ea typeface="Old Standard TT"/>
                <a:cs typeface="Old Standard TT"/>
                <a:sym typeface="Old Standard TT"/>
              </a:rPr>
              <a:t>Our main insights about the impact of the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different factors on weekly sales seem to be</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consistent with the Pearson Correlations.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Temperature, CPI, Fuel Price and Holidays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in general don’t seem to be significantly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correlated with weekly sales.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Unemployment on the other hand, does seem</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to have a meaningful negative correlation</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with weekly sales.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u="sng">
              <a:solidFill>
                <a:schemeClr val="lt1"/>
              </a:solidFill>
              <a:latin typeface="Old Standard TT"/>
              <a:ea typeface="Old Standard TT"/>
              <a:cs typeface="Old Standard TT"/>
              <a:sym typeface="Old Standard TT"/>
            </a:endParaRPr>
          </a:p>
        </p:txBody>
      </p:sp>
      <p:pic>
        <p:nvPicPr>
          <p:cNvPr id="589" name="Google Shape;589;p33"/>
          <p:cNvPicPr preferRelativeResize="0"/>
          <p:nvPr/>
        </p:nvPicPr>
        <p:blipFill>
          <a:blip r:embed="rId4">
            <a:alphaModFix/>
          </a:blip>
          <a:stretch>
            <a:fillRect/>
          </a:stretch>
        </p:blipFill>
        <p:spPr>
          <a:xfrm>
            <a:off x="213350" y="825231"/>
            <a:ext cx="4358650" cy="4137876"/>
          </a:xfrm>
          <a:prstGeom prst="rect">
            <a:avLst/>
          </a:prstGeom>
          <a:noFill/>
          <a:ln>
            <a:noFill/>
          </a:ln>
        </p:spPr>
      </p:pic>
      <p:pic>
        <p:nvPicPr>
          <p:cNvPr id="590" name="Google Shape;590;p33"/>
          <p:cNvPicPr preferRelativeResize="0"/>
          <p:nvPr/>
        </p:nvPicPr>
        <p:blipFill>
          <a:blip r:embed="rId5">
            <a:alphaModFix/>
          </a:blip>
          <a:stretch>
            <a:fillRect/>
          </a:stretch>
        </p:blipFill>
        <p:spPr>
          <a:xfrm>
            <a:off x="2194449" y="4599005"/>
            <a:ext cx="6242700" cy="364100"/>
          </a:xfrm>
          <a:prstGeom prst="rect">
            <a:avLst/>
          </a:prstGeom>
          <a:noFill/>
          <a:ln>
            <a:noFill/>
          </a:ln>
        </p:spPr>
      </p:pic>
      <p:grpSp>
        <p:nvGrpSpPr>
          <p:cNvPr id="591" name="Google Shape;591;p33"/>
          <p:cNvGrpSpPr/>
          <p:nvPr/>
        </p:nvGrpSpPr>
        <p:grpSpPr>
          <a:xfrm>
            <a:off x="0" y="-2"/>
            <a:ext cx="9144000" cy="444000"/>
            <a:chOff x="0" y="-2"/>
            <a:chExt cx="9144000" cy="444000"/>
          </a:xfrm>
        </p:grpSpPr>
        <p:sp>
          <p:nvSpPr>
            <p:cNvPr id="592" name="Google Shape;592;p33"/>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93" name="Google Shape;593;p33">
              <a:hlinkClick action="ppaction://hlinksldjump" r:id="rId6"/>
            </p:cNvPr>
            <p:cNvPicPr preferRelativeResize="0"/>
            <p:nvPr/>
          </p:nvPicPr>
          <p:blipFill>
            <a:blip r:embed="rId7">
              <a:alphaModFix/>
            </a:blip>
            <a:stretch>
              <a:fillRect/>
            </a:stretch>
          </p:blipFill>
          <p:spPr>
            <a:xfrm>
              <a:off x="68431" y="24125"/>
              <a:ext cx="392074" cy="392074"/>
            </a:xfrm>
            <a:prstGeom prst="rect">
              <a:avLst/>
            </a:prstGeom>
            <a:noFill/>
            <a:ln>
              <a:noFill/>
            </a:ln>
          </p:spPr>
        </p:pic>
        <p:grpSp>
          <p:nvGrpSpPr>
            <p:cNvPr id="594" name="Google Shape;594;p33"/>
            <p:cNvGrpSpPr/>
            <p:nvPr/>
          </p:nvGrpSpPr>
          <p:grpSpPr>
            <a:xfrm>
              <a:off x="4687985" y="24102"/>
              <a:ext cx="1396538" cy="392100"/>
              <a:chOff x="4383185" y="1555373"/>
              <a:chExt cx="1396538" cy="392100"/>
            </a:xfrm>
          </p:grpSpPr>
          <p:pic>
            <p:nvPicPr>
              <p:cNvPr id="595" name="Google Shape;595;p33"/>
              <p:cNvPicPr preferRelativeResize="0"/>
              <p:nvPr/>
            </p:nvPicPr>
            <p:blipFill rotWithShape="1">
              <a:blip r:embed="rId8">
                <a:alphaModFix/>
              </a:blip>
              <a:srcRect b="37467" l="16084" r="20939" t="31577"/>
              <a:stretch/>
            </p:blipFill>
            <p:spPr>
              <a:xfrm>
                <a:off x="4383185" y="1555373"/>
                <a:ext cx="1369800" cy="392100"/>
              </a:xfrm>
              <a:prstGeom prst="roundRect">
                <a:avLst>
                  <a:gd fmla="val 16667" name="adj"/>
                </a:avLst>
              </a:prstGeom>
              <a:noFill/>
              <a:ln>
                <a:noFill/>
              </a:ln>
            </p:spPr>
          </p:pic>
          <p:sp>
            <p:nvSpPr>
              <p:cNvPr id="596" name="Google Shape;596;p33"/>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97" name="Google Shape;597;p33"/>
              <p:cNvPicPr preferRelativeResize="0"/>
              <p:nvPr/>
            </p:nvPicPr>
            <p:blipFill>
              <a:blip r:embed="rId9">
                <a:alphaModFix/>
              </a:blip>
              <a:stretch>
                <a:fillRect/>
              </a:stretch>
            </p:blipFill>
            <p:spPr>
              <a:xfrm>
                <a:off x="4474418" y="1606524"/>
                <a:ext cx="288207" cy="319350"/>
              </a:xfrm>
              <a:prstGeom prst="rect">
                <a:avLst/>
              </a:prstGeom>
              <a:noFill/>
              <a:ln>
                <a:noFill/>
              </a:ln>
            </p:spPr>
          </p:pic>
        </p:grpSp>
        <p:grpSp>
          <p:nvGrpSpPr>
            <p:cNvPr id="598" name="Google Shape;598;p33"/>
            <p:cNvGrpSpPr/>
            <p:nvPr/>
          </p:nvGrpSpPr>
          <p:grpSpPr>
            <a:xfrm>
              <a:off x="2647516" y="26441"/>
              <a:ext cx="421800" cy="392100"/>
              <a:chOff x="3090174" y="207925"/>
              <a:chExt cx="421800" cy="392100"/>
            </a:xfrm>
          </p:grpSpPr>
          <p:pic>
            <p:nvPicPr>
              <p:cNvPr id="599" name="Google Shape;599;p33"/>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00" name="Google Shape;600;p33">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601" name="Google Shape;601;p33"/>
            <p:cNvGrpSpPr/>
            <p:nvPr/>
          </p:nvGrpSpPr>
          <p:grpSpPr>
            <a:xfrm>
              <a:off x="3173082" y="26441"/>
              <a:ext cx="421800" cy="392100"/>
              <a:chOff x="3601198" y="207925"/>
              <a:chExt cx="421800" cy="392100"/>
            </a:xfrm>
          </p:grpSpPr>
          <p:pic>
            <p:nvPicPr>
              <p:cNvPr id="602" name="Google Shape;602;p33"/>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603" name="Google Shape;603;p33">
                <a:hlinkClick action="ppaction://hlinksldjump" r:id="rId14"/>
              </p:cNvPr>
              <p:cNvPicPr preferRelativeResize="0"/>
              <p:nvPr/>
            </p:nvPicPr>
            <p:blipFill>
              <a:blip r:embed="rId15">
                <a:alphaModFix/>
              </a:blip>
              <a:stretch>
                <a:fillRect/>
              </a:stretch>
            </p:blipFill>
            <p:spPr>
              <a:xfrm>
                <a:off x="3674975" y="253221"/>
                <a:ext cx="274250" cy="305875"/>
              </a:xfrm>
              <a:prstGeom prst="rect">
                <a:avLst/>
              </a:prstGeom>
              <a:noFill/>
              <a:ln>
                <a:noFill/>
              </a:ln>
            </p:spPr>
          </p:pic>
        </p:grpSp>
        <p:grpSp>
          <p:nvGrpSpPr>
            <p:cNvPr id="604" name="Google Shape;604;p33"/>
            <p:cNvGrpSpPr/>
            <p:nvPr/>
          </p:nvGrpSpPr>
          <p:grpSpPr>
            <a:xfrm>
              <a:off x="3676838" y="26441"/>
              <a:ext cx="421800" cy="392100"/>
              <a:chOff x="4112225" y="207925"/>
              <a:chExt cx="421800" cy="392100"/>
            </a:xfrm>
          </p:grpSpPr>
          <p:pic>
            <p:nvPicPr>
              <p:cNvPr id="605" name="Google Shape;605;p33"/>
              <p:cNvPicPr preferRelativeResize="0"/>
              <p:nvPr/>
            </p:nvPicPr>
            <p:blipFill rotWithShape="1">
              <a:blip r:embed="rId16">
                <a:alphaModFix/>
              </a:blip>
              <a:srcRect b="50935" l="31164" r="38255" t="20584"/>
              <a:stretch/>
            </p:blipFill>
            <p:spPr>
              <a:xfrm>
                <a:off x="4112225" y="207925"/>
                <a:ext cx="421800" cy="392100"/>
              </a:xfrm>
              <a:prstGeom prst="roundRect">
                <a:avLst>
                  <a:gd fmla="val 16667" name="adj"/>
                </a:avLst>
              </a:prstGeom>
              <a:noFill/>
              <a:ln>
                <a:noFill/>
              </a:ln>
            </p:spPr>
          </p:pic>
          <p:pic>
            <p:nvPicPr>
              <p:cNvPr id="606" name="Google Shape;606;p33">
                <a:hlinkClick action="ppaction://hlinksldjump" r:id="rId17"/>
              </p:cNvPr>
              <p:cNvPicPr preferRelativeResize="0"/>
              <p:nvPr/>
            </p:nvPicPr>
            <p:blipFill>
              <a:blip r:embed="rId18">
                <a:alphaModFix/>
              </a:blip>
              <a:stretch>
                <a:fillRect/>
              </a:stretch>
            </p:blipFill>
            <p:spPr>
              <a:xfrm>
                <a:off x="4140249" y="223325"/>
                <a:ext cx="367275" cy="367250"/>
              </a:xfrm>
              <a:prstGeom prst="rect">
                <a:avLst/>
              </a:prstGeom>
              <a:noFill/>
              <a:ln>
                <a:noFill/>
              </a:ln>
            </p:spPr>
          </p:pic>
        </p:grpSp>
        <p:grpSp>
          <p:nvGrpSpPr>
            <p:cNvPr id="607" name="Google Shape;607;p33"/>
            <p:cNvGrpSpPr/>
            <p:nvPr/>
          </p:nvGrpSpPr>
          <p:grpSpPr>
            <a:xfrm>
              <a:off x="4182167" y="27791"/>
              <a:ext cx="421800" cy="389400"/>
              <a:chOff x="4646638" y="209275"/>
              <a:chExt cx="421800" cy="389400"/>
            </a:xfrm>
          </p:grpSpPr>
          <p:pic>
            <p:nvPicPr>
              <p:cNvPr id="608" name="Google Shape;608;p33"/>
              <p:cNvPicPr preferRelativeResize="0"/>
              <p:nvPr/>
            </p:nvPicPr>
            <p:blipFill rotWithShape="1">
              <a:blip r:embed="rId19">
                <a:alphaModFix/>
              </a:blip>
              <a:srcRect b="29545" l="18473" r="50741" t="29269"/>
              <a:stretch/>
            </p:blipFill>
            <p:spPr>
              <a:xfrm>
                <a:off x="4646638" y="209275"/>
                <a:ext cx="421800" cy="389400"/>
              </a:xfrm>
              <a:prstGeom prst="roundRect">
                <a:avLst>
                  <a:gd fmla="val 16667" name="adj"/>
                </a:avLst>
              </a:prstGeom>
              <a:noFill/>
              <a:ln>
                <a:noFill/>
              </a:ln>
            </p:spPr>
          </p:pic>
          <p:pic>
            <p:nvPicPr>
              <p:cNvPr id="609" name="Google Shape;609;p33">
                <a:hlinkClick action="ppaction://hlinksldjump" r:id="rId20"/>
              </p:cNvPr>
              <p:cNvPicPr preferRelativeResize="0"/>
              <p:nvPr/>
            </p:nvPicPr>
            <p:blipFill>
              <a:blip r:embed="rId21">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grpSp>
        <p:nvGrpSpPr>
          <p:cNvPr id="614" name="Google Shape;614;p34"/>
          <p:cNvGrpSpPr/>
          <p:nvPr/>
        </p:nvGrpSpPr>
        <p:grpSpPr>
          <a:xfrm>
            <a:off x="0" y="-2"/>
            <a:ext cx="9144000" cy="444000"/>
            <a:chOff x="0" y="-2"/>
            <a:chExt cx="9144000" cy="444000"/>
          </a:xfrm>
        </p:grpSpPr>
        <p:sp>
          <p:nvSpPr>
            <p:cNvPr id="615" name="Google Shape;615;p34"/>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16" name="Google Shape;616;p34">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sp>
        <p:nvSpPr>
          <p:cNvPr id="617" name="Google Shape;617;p34"/>
          <p:cNvSpPr txBox="1"/>
          <p:nvPr/>
        </p:nvSpPr>
        <p:spPr>
          <a:xfrm>
            <a:off x="126500" y="1568243"/>
            <a:ext cx="8892300" cy="1003500"/>
          </a:xfrm>
          <a:prstGeom prst="rect">
            <a:avLst/>
          </a:prstGeom>
          <a:solidFill>
            <a:srgbClr val="000000">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Old Standard TT"/>
                <a:ea typeface="Old Standard TT"/>
                <a:cs typeface="Old Standard TT"/>
                <a:sym typeface="Old Standard TT"/>
              </a:rPr>
              <a:t>Thank you for your attention!</a:t>
            </a:r>
            <a:endParaRPr sz="4200">
              <a:solidFill>
                <a:schemeClr val="lt1"/>
              </a:solidFill>
              <a:latin typeface="Old Standard TT"/>
              <a:ea typeface="Old Standard TT"/>
              <a:cs typeface="Old Standard TT"/>
              <a:sym typeface="Old Standard TT"/>
            </a:endParaRPr>
          </a:p>
        </p:txBody>
      </p:sp>
      <p:grpSp>
        <p:nvGrpSpPr>
          <p:cNvPr id="618" name="Google Shape;618;p34"/>
          <p:cNvGrpSpPr/>
          <p:nvPr/>
        </p:nvGrpSpPr>
        <p:grpSpPr>
          <a:xfrm>
            <a:off x="3857634" y="27916"/>
            <a:ext cx="421800" cy="392100"/>
            <a:chOff x="3601198" y="207925"/>
            <a:chExt cx="421800" cy="392100"/>
          </a:xfrm>
        </p:grpSpPr>
        <p:pic>
          <p:nvPicPr>
            <p:cNvPr id="619" name="Google Shape;619;p34"/>
            <p:cNvPicPr preferRelativeResize="0"/>
            <p:nvPr/>
          </p:nvPicPr>
          <p:blipFill rotWithShape="1">
            <a:blip r:embed="rId5">
              <a:alphaModFix/>
            </a:blip>
            <a:srcRect b="25897" l="54847" r="16677" t="25577"/>
            <a:stretch/>
          </p:blipFill>
          <p:spPr>
            <a:xfrm flipH="1">
              <a:off x="3601198" y="207925"/>
              <a:ext cx="421800" cy="392100"/>
            </a:xfrm>
            <a:prstGeom prst="roundRect">
              <a:avLst>
                <a:gd fmla="val 16667" name="adj"/>
              </a:avLst>
            </a:prstGeom>
            <a:noFill/>
            <a:ln>
              <a:noFill/>
            </a:ln>
          </p:spPr>
        </p:pic>
        <p:pic>
          <p:nvPicPr>
            <p:cNvPr id="620" name="Google Shape;620;p34">
              <a:hlinkClick action="ppaction://hlinksldjump" r:id="rId6"/>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621" name="Google Shape;621;p34"/>
          <p:cNvGrpSpPr/>
          <p:nvPr/>
        </p:nvGrpSpPr>
        <p:grpSpPr>
          <a:xfrm>
            <a:off x="4361759" y="27916"/>
            <a:ext cx="421800" cy="392100"/>
            <a:chOff x="4112225" y="207925"/>
            <a:chExt cx="421800" cy="392100"/>
          </a:xfrm>
        </p:grpSpPr>
        <p:pic>
          <p:nvPicPr>
            <p:cNvPr id="622" name="Google Shape;622;p34"/>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623" name="Google Shape;623;p34">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624" name="Google Shape;624;p34"/>
          <p:cNvGrpSpPr/>
          <p:nvPr/>
        </p:nvGrpSpPr>
        <p:grpSpPr>
          <a:xfrm>
            <a:off x="4868563" y="29266"/>
            <a:ext cx="421800" cy="389400"/>
            <a:chOff x="4646638" y="209275"/>
            <a:chExt cx="421800" cy="389400"/>
          </a:xfrm>
        </p:grpSpPr>
        <p:pic>
          <p:nvPicPr>
            <p:cNvPr id="625" name="Google Shape;625;p34"/>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626" name="Google Shape;626;p34">
              <a:hlinkClick action="ppaction://hlinksldjump" r:id="rId12"/>
            </p:cNvPr>
            <p:cNvPicPr preferRelativeResize="0"/>
            <p:nvPr/>
          </p:nvPicPr>
          <p:blipFill>
            <a:blip r:embed="rId13">
              <a:alphaModFix/>
            </a:blip>
            <a:stretch>
              <a:fillRect/>
            </a:stretch>
          </p:blipFill>
          <p:spPr>
            <a:xfrm>
              <a:off x="4710198" y="259213"/>
              <a:ext cx="305875" cy="305875"/>
            </a:xfrm>
            <a:prstGeom prst="rect">
              <a:avLst/>
            </a:prstGeom>
            <a:noFill/>
            <a:ln>
              <a:noFill/>
            </a:ln>
          </p:spPr>
        </p:pic>
      </p:grpSp>
      <p:grpSp>
        <p:nvGrpSpPr>
          <p:cNvPr id="627" name="Google Shape;627;p34"/>
          <p:cNvGrpSpPr/>
          <p:nvPr/>
        </p:nvGrpSpPr>
        <p:grpSpPr>
          <a:xfrm>
            <a:off x="5382294" y="27916"/>
            <a:ext cx="421800" cy="392100"/>
            <a:chOff x="5181075" y="207925"/>
            <a:chExt cx="421800" cy="392100"/>
          </a:xfrm>
        </p:grpSpPr>
        <p:pic>
          <p:nvPicPr>
            <p:cNvPr id="628" name="Google Shape;628;p34"/>
            <p:cNvPicPr preferRelativeResize="0"/>
            <p:nvPr/>
          </p:nvPicPr>
          <p:blipFill rotWithShape="1">
            <a:blip r:embed="rId14">
              <a:alphaModFix/>
            </a:blip>
            <a:srcRect b="37467" l="16911" r="63701" t="31577"/>
            <a:stretch/>
          </p:blipFill>
          <p:spPr>
            <a:xfrm>
              <a:off x="5181075" y="207925"/>
              <a:ext cx="421800" cy="392100"/>
            </a:xfrm>
            <a:prstGeom prst="roundRect">
              <a:avLst>
                <a:gd fmla="val 16667" name="adj"/>
              </a:avLst>
            </a:prstGeom>
            <a:noFill/>
            <a:ln>
              <a:noFill/>
            </a:ln>
          </p:spPr>
        </p:pic>
        <p:pic>
          <p:nvPicPr>
            <p:cNvPr id="629" name="Google Shape;629;p34">
              <a:hlinkClick action="ppaction://hlinksldjump" r:id="rId15"/>
            </p:cNvPr>
            <p:cNvPicPr preferRelativeResize="0"/>
            <p:nvPr/>
          </p:nvPicPr>
          <p:blipFill>
            <a:blip r:embed="rId16">
              <a:alphaModFix/>
            </a:blip>
            <a:stretch>
              <a:fillRect/>
            </a:stretch>
          </p:blipFill>
          <p:spPr>
            <a:xfrm>
              <a:off x="5258939" y="260216"/>
              <a:ext cx="274250" cy="303861"/>
            </a:xfrm>
            <a:prstGeom prst="rect">
              <a:avLst/>
            </a:prstGeom>
            <a:noFill/>
            <a:ln>
              <a:noFill/>
            </a:ln>
          </p:spPr>
        </p:pic>
      </p:grpSp>
      <p:grpSp>
        <p:nvGrpSpPr>
          <p:cNvPr id="630" name="Google Shape;630;p34"/>
          <p:cNvGrpSpPr/>
          <p:nvPr/>
        </p:nvGrpSpPr>
        <p:grpSpPr>
          <a:xfrm>
            <a:off x="3332934" y="26441"/>
            <a:ext cx="421800" cy="392100"/>
            <a:chOff x="3090174" y="207925"/>
            <a:chExt cx="421800" cy="392100"/>
          </a:xfrm>
        </p:grpSpPr>
        <p:pic>
          <p:nvPicPr>
            <p:cNvPr id="631" name="Google Shape;631;p34"/>
            <p:cNvPicPr preferRelativeResize="0"/>
            <p:nvPr/>
          </p:nvPicPr>
          <p:blipFill rotWithShape="1">
            <a:blip r:embed="rId1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32" name="Google Shape;632;p34">
              <a:hlinkClick action="ppaction://hlinksldjump" r:id="rId18"/>
            </p:cNvPr>
            <p:cNvPicPr preferRelativeResize="0"/>
            <p:nvPr/>
          </p:nvPicPr>
          <p:blipFill>
            <a:blip r:embed="rId19">
              <a:alphaModFix/>
            </a:blip>
            <a:stretch>
              <a:fillRect/>
            </a:stretch>
          </p:blipFill>
          <p:spPr>
            <a:xfrm>
              <a:off x="3174182" y="232499"/>
              <a:ext cx="253800" cy="342950"/>
            </a:xfrm>
            <a:prstGeom prst="rect">
              <a:avLst/>
            </a:prstGeom>
            <a:noFill/>
            <a:ln>
              <a:noFill/>
            </a:ln>
          </p:spPr>
        </p:pic>
      </p:grpSp>
      <p:sp>
        <p:nvSpPr>
          <p:cNvPr id="633" name="Google Shape;633;p34">
            <a:hlinkClick action="ppaction://hlinksldjump" r:id="rId20"/>
          </p:cNvPr>
          <p:cNvSpPr txBox="1"/>
          <p:nvPr/>
        </p:nvSpPr>
        <p:spPr>
          <a:xfrm>
            <a:off x="84300" y="4112075"/>
            <a:ext cx="4236000" cy="906900"/>
          </a:xfrm>
          <a:prstGeom prst="rect">
            <a:avLst/>
          </a:prstGeom>
          <a:solidFill>
            <a:srgbClr val="000000">
              <a:alpha val="66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Old Standard TT"/>
                <a:ea typeface="Old Standard TT"/>
                <a:cs typeface="Old Standard TT"/>
                <a:sym typeface="Old Standard TT"/>
              </a:rPr>
              <a:t>Click the arrow to revisit Insights &amp; Recommendations</a:t>
            </a:r>
            <a:endParaRPr sz="2400">
              <a:solidFill>
                <a:schemeClr val="lt1"/>
              </a:solidFill>
              <a:latin typeface="Old Standard TT"/>
              <a:ea typeface="Old Standard TT"/>
              <a:cs typeface="Old Standard TT"/>
              <a:sym typeface="Old Standard TT"/>
            </a:endParaRPr>
          </a:p>
        </p:txBody>
      </p:sp>
      <p:pic>
        <p:nvPicPr>
          <p:cNvPr id="634" name="Google Shape;634;p34">
            <a:hlinkClick action="ppaction://hlinksldjump" r:id="rId21"/>
          </p:cNvPr>
          <p:cNvPicPr preferRelativeResize="0"/>
          <p:nvPr/>
        </p:nvPicPr>
        <p:blipFill>
          <a:blip r:embed="rId22">
            <a:alphaModFix/>
          </a:blip>
          <a:stretch>
            <a:fillRect/>
          </a:stretch>
        </p:blipFill>
        <p:spPr>
          <a:xfrm>
            <a:off x="3113850" y="2506100"/>
            <a:ext cx="2412551" cy="260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5"/>
          <p:cNvSpPr txBox="1"/>
          <p:nvPr/>
        </p:nvSpPr>
        <p:spPr>
          <a:xfrm>
            <a:off x="0" y="444000"/>
            <a:ext cx="9144000" cy="46074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u="sng">
                <a:solidFill>
                  <a:schemeClr val="lt1"/>
                </a:solidFill>
                <a:latin typeface="Old Standard TT"/>
                <a:ea typeface="Old Standard TT"/>
                <a:cs typeface="Old Standard TT"/>
                <a:sym typeface="Old Standard TT"/>
              </a:rPr>
              <a:t>Project Title: </a:t>
            </a:r>
            <a:br>
              <a:rPr b="1"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   The influence of economic and seasonal variables on Walmart’s weekly sales.</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300" u="sng">
                <a:solidFill>
                  <a:schemeClr val="lt1"/>
                </a:solidFill>
                <a:latin typeface="Old Standard TT"/>
                <a:ea typeface="Old Standard TT"/>
                <a:cs typeface="Old Standard TT"/>
                <a:sym typeface="Old Standard TT"/>
              </a:rPr>
              <a:t>Objective:</a:t>
            </a:r>
            <a:br>
              <a:rPr b="1"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   The project is motivated by the need to optimize operational efficiency and gain insight into the factors driving our weekly sales. The complexity of the retail environment means sales are highly volatile, influenced by a wide array of forces, including seasonal fluctuations, local events, and broader economic trends.</a:t>
            </a:r>
            <a:endParaRPr sz="1300">
              <a:solidFill>
                <a:schemeClr val="lt1"/>
              </a:solidFill>
              <a:latin typeface="Old Standard TT"/>
              <a:ea typeface="Old Standard TT"/>
              <a:cs typeface="Old Standard TT"/>
              <a:sym typeface="Old Standard TT"/>
            </a:endParaRPr>
          </a:p>
          <a:p>
            <a:pPr indent="-311150" lvl="0" marL="457200" rtl="0" algn="l">
              <a:lnSpc>
                <a:spcPct val="115000"/>
              </a:lnSpc>
              <a:spcBef>
                <a:spcPts val="1200"/>
              </a:spcBef>
              <a:spcAft>
                <a:spcPts val="0"/>
              </a:spcAft>
              <a:buClr>
                <a:schemeClr val="lt1"/>
              </a:buClr>
              <a:buSzPts val="1300"/>
              <a:buChar char="●"/>
            </a:pPr>
            <a:r>
              <a:rPr b="1" lang="en" sz="1300">
                <a:solidFill>
                  <a:schemeClr val="lt1"/>
                </a:solidFill>
                <a:latin typeface="Old Standard TT"/>
                <a:ea typeface="Old Standard TT"/>
                <a:cs typeface="Old Standard TT"/>
                <a:sym typeface="Old Standard TT"/>
              </a:rPr>
              <a:t>Impact Analysis: </a:t>
            </a:r>
            <a:br>
              <a:rPr b="1"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Determining how external factors (like Holiday_Flag, Temperature, Fuel_Price, CPI, Unemployment) affect Weekly_Sales.</a:t>
            </a:r>
            <a:endParaRPr sz="1300">
              <a:solidFill>
                <a:schemeClr val="lt1"/>
              </a:solidFill>
              <a:latin typeface="Old Standard TT"/>
              <a:ea typeface="Old Standard TT"/>
              <a:cs typeface="Old Standard TT"/>
              <a:sym typeface="Old Standard TT"/>
            </a:endParaRPr>
          </a:p>
          <a:p>
            <a:pPr indent="-311150" lvl="0" marL="457200" rtl="0" algn="l">
              <a:lnSpc>
                <a:spcPct val="115000"/>
              </a:lnSpc>
              <a:spcBef>
                <a:spcPts val="0"/>
              </a:spcBef>
              <a:spcAft>
                <a:spcPts val="0"/>
              </a:spcAft>
              <a:buClr>
                <a:schemeClr val="lt1"/>
              </a:buClr>
              <a:buSzPts val="1300"/>
              <a:buChar char="●"/>
            </a:pPr>
            <a:r>
              <a:rPr b="1" lang="en" sz="1300">
                <a:solidFill>
                  <a:schemeClr val="lt1"/>
                </a:solidFill>
                <a:latin typeface="Old Standard TT"/>
                <a:ea typeface="Old Standard TT"/>
                <a:cs typeface="Old Standard TT"/>
                <a:sym typeface="Old Standard TT"/>
              </a:rPr>
              <a:t>Store Performance Comparison: </a:t>
            </a:r>
            <a:br>
              <a:rPr b="1"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Identifying which stores are performing better than others, and adopt measures to improve efficiency.</a:t>
            </a:r>
            <a:endParaRPr sz="1300">
              <a:solidFill>
                <a:schemeClr val="lt1"/>
              </a:solidFill>
              <a:latin typeface="Old Standard TT"/>
              <a:ea typeface="Old Standard TT"/>
              <a:cs typeface="Old Standard TT"/>
              <a:sym typeface="Old Standard TT"/>
            </a:endParaRPr>
          </a:p>
          <a:p>
            <a:pPr indent="-311150" lvl="0" marL="457200" rtl="0" algn="l">
              <a:lnSpc>
                <a:spcPct val="115000"/>
              </a:lnSpc>
              <a:spcBef>
                <a:spcPts val="0"/>
              </a:spcBef>
              <a:spcAft>
                <a:spcPts val="0"/>
              </a:spcAft>
              <a:buClr>
                <a:schemeClr val="lt1"/>
              </a:buClr>
              <a:buSzPts val="1300"/>
              <a:buChar char="●"/>
            </a:pPr>
            <a:r>
              <a:rPr b="1" lang="en" sz="1300">
                <a:solidFill>
                  <a:schemeClr val="lt1"/>
                </a:solidFill>
                <a:latin typeface="Old Standard TT"/>
                <a:ea typeface="Old Standard TT"/>
                <a:cs typeface="Old Standard TT"/>
                <a:sym typeface="Old Standard TT"/>
              </a:rPr>
              <a:t>Anomaly Detection: </a:t>
            </a:r>
            <a:br>
              <a:rPr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Finding unusual spikes or drops in weekly sales.</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300" u="sng">
                <a:solidFill>
                  <a:schemeClr val="lt1"/>
                </a:solidFill>
                <a:latin typeface="Old Standard TT"/>
                <a:ea typeface="Old Standard TT"/>
                <a:cs typeface="Old Standard TT"/>
                <a:sym typeface="Old Standard TT"/>
              </a:rPr>
              <a:t>Scope:</a:t>
            </a:r>
            <a:br>
              <a:rPr b="1" lang="en" sz="13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  The analysis focuses on Walmart retail sales data between 2010-02-05 and 2012-11-01.</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b="1" lang="en" sz="1300" u="sng">
                <a:solidFill>
                  <a:schemeClr val="lt1"/>
                </a:solidFill>
                <a:latin typeface="Old Standard TT"/>
                <a:ea typeface="Old Standard TT"/>
                <a:cs typeface="Old Standard TT"/>
                <a:sym typeface="Old Standard TT"/>
              </a:rPr>
              <a:t>Methodology:</a:t>
            </a:r>
            <a:br>
              <a:rPr b="1" lang="en" sz="1300">
                <a:solidFill>
                  <a:schemeClr val="lt1"/>
                </a:solidFill>
                <a:latin typeface="Old Standard TT"/>
                <a:ea typeface="Old Standard TT"/>
                <a:cs typeface="Old Standard TT"/>
                <a:sym typeface="Old Standard TT"/>
              </a:rPr>
            </a:br>
            <a:r>
              <a:rPr b="1" lang="en" sz="13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This project was made using MySQL 8.0 and SQL Scripts.</a:t>
            </a:r>
            <a:endParaRPr sz="1300">
              <a:solidFill>
                <a:schemeClr val="lt1"/>
              </a:solidFill>
              <a:latin typeface="Old Standard TT"/>
              <a:ea typeface="Old Standard TT"/>
              <a:cs typeface="Old Standard TT"/>
              <a:sym typeface="Old Standard TT"/>
            </a:endParaRPr>
          </a:p>
        </p:txBody>
      </p:sp>
      <p:grpSp>
        <p:nvGrpSpPr>
          <p:cNvPr id="100" name="Google Shape;100;p15"/>
          <p:cNvGrpSpPr/>
          <p:nvPr/>
        </p:nvGrpSpPr>
        <p:grpSpPr>
          <a:xfrm>
            <a:off x="0" y="-2"/>
            <a:ext cx="9144000" cy="444000"/>
            <a:chOff x="0" y="-2"/>
            <a:chExt cx="9144000" cy="444000"/>
          </a:xfrm>
        </p:grpSpPr>
        <p:grpSp>
          <p:nvGrpSpPr>
            <p:cNvPr id="101" name="Google Shape;101;p15"/>
            <p:cNvGrpSpPr/>
            <p:nvPr/>
          </p:nvGrpSpPr>
          <p:grpSpPr>
            <a:xfrm>
              <a:off x="0" y="-2"/>
              <a:ext cx="9144000" cy="444000"/>
              <a:chOff x="0" y="-2"/>
              <a:chExt cx="9144000" cy="444000"/>
            </a:xfrm>
          </p:grpSpPr>
          <p:sp>
            <p:nvSpPr>
              <p:cNvPr id="102" name="Google Shape;102;p15"/>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03" name="Google Shape;103;p15">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104" name="Google Shape;104;p15"/>
            <p:cNvGrpSpPr/>
            <p:nvPr/>
          </p:nvGrpSpPr>
          <p:grpSpPr>
            <a:xfrm>
              <a:off x="2951595" y="18875"/>
              <a:ext cx="1369800" cy="392100"/>
              <a:chOff x="4081250" y="924125"/>
              <a:chExt cx="1369800" cy="392100"/>
            </a:xfrm>
          </p:grpSpPr>
          <p:pic>
            <p:nvPicPr>
              <p:cNvPr id="105" name="Google Shape;105;p15"/>
              <p:cNvPicPr preferRelativeResize="0"/>
              <p:nvPr/>
            </p:nvPicPr>
            <p:blipFill rotWithShape="1">
              <a:blip r:embed="rId5">
                <a:alphaModFix amt="58000"/>
              </a:blip>
              <a:srcRect b="28888" l="12891" r="4470" t="29061"/>
              <a:stretch/>
            </p:blipFill>
            <p:spPr>
              <a:xfrm>
                <a:off x="4081250" y="924125"/>
                <a:ext cx="1369800" cy="392100"/>
              </a:xfrm>
              <a:prstGeom prst="roundRect">
                <a:avLst>
                  <a:gd fmla="val 16667" name="adj"/>
                </a:avLst>
              </a:prstGeom>
              <a:noFill/>
              <a:ln>
                <a:noFill/>
              </a:ln>
            </p:spPr>
          </p:pic>
          <p:sp>
            <p:nvSpPr>
              <p:cNvPr id="106" name="Google Shape;106;p15"/>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07" name="Google Shape;107;p15"/>
              <p:cNvPicPr preferRelativeResize="0"/>
              <p:nvPr/>
            </p:nvPicPr>
            <p:blipFill>
              <a:blip r:embed="rId6">
                <a:alphaModFix/>
              </a:blip>
              <a:stretch>
                <a:fillRect/>
              </a:stretch>
            </p:blipFill>
            <p:spPr>
              <a:xfrm>
                <a:off x="4193550" y="941701"/>
                <a:ext cx="264125" cy="356925"/>
              </a:xfrm>
              <a:prstGeom prst="rect">
                <a:avLst/>
              </a:prstGeom>
              <a:noFill/>
              <a:ln>
                <a:noFill/>
              </a:ln>
            </p:spPr>
          </p:pic>
        </p:grpSp>
      </p:grpSp>
      <p:grpSp>
        <p:nvGrpSpPr>
          <p:cNvPr id="108" name="Google Shape;108;p15"/>
          <p:cNvGrpSpPr/>
          <p:nvPr/>
        </p:nvGrpSpPr>
        <p:grpSpPr>
          <a:xfrm>
            <a:off x="4404611" y="27916"/>
            <a:ext cx="421800" cy="392100"/>
            <a:chOff x="3601198" y="207925"/>
            <a:chExt cx="421800" cy="392100"/>
          </a:xfrm>
        </p:grpSpPr>
        <p:pic>
          <p:nvPicPr>
            <p:cNvPr id="109" name="Google Shape;109;p15"/>
            <p:cNvPicPr preferRelativeResize="0"/>
            <p:nvPr/>
          </p:nvPicPr>
          <p:blipFill rotWithShape="1">
            <a:blip r:embed="rId7">
              <a:alphaModFix/>
            </a:blip>
            <a:srcRect b="25897" l="54847" r="16677" t="25577"/>
            <a:stretch/>
          </p:blipFill>
          <p:spPr>
            <a:xfrm flipH="1">
              <a:off x="3601198" y="207925"/>
              <a:ext cx="421800" cy="392100"/>
            </a:xfrm>
            <a:prstGeom prst="roundRect">
              <a:avLst>
                <a:gd fmla="val 16667" name="adj"/>
              </a:avLst>
            </a:prstGeom>
            <a:noFill/>
            <a:ln>
              <a:noFill/>
            </a:ln>
          </p:spPr>
        </p:pic>
        <p:pic>
          <p:nvPicPr>
            <p:cNvPr id="110" name="Google Shape;110;p15">
              <a:hlinkClick action="ppaction://hlinksldjump" r:id="rId8"/>
            </p:cNvPr>
            <p:cNvPicPr preferRelativeResize="0"/>
            <p:nvPr/>
          </p:nvPicPr>
          <p:blipFill>
            <a:blip r:embed="rId9">
              <a:alphaModFix/>
            </a:blip>
            <a:stretch>
              <a:fillRect/>
            </a:stretch>
          </p:blipFill>
          <p:spPr>
            <a:xfrm>
              <a:off x="3674975" y="253221"/>
              <a:ext cx="274250" cy="305875"/>
            </a:xfrm>
            <a:prstGeom prst="rect">
              <a:avLst/>
            </a:prstGeom>
            <a:noFill/>
            <a:ln>
              <a:noFill/>
            </a:ln>
          </p:spPr>
        </p:pic>
      </p:grpSp>
      <p:grpSp>
        <p:nvGrpSpPr>
          <p:cNvPr id="111" name="Google Shape;111;p15"/>
          <p:cNvGrpSpPr/>
          <p:nvPr/>
        </p:nvGrpSpPr>
        <p:grpSpPr>
          <a:xfrm>
            <a:off x="4908736" y="27916"/>
            <a:ext cx="421800" cy="392100"/>
            <a:chOff x="4112225" y="207925"/>
            <a:chExt cx="421800" cy="392100"/>
          </a:xfrm>
        </p:grpSpPr>
        <p:pic>
          <p:nvPicPr>
            <p:cNvPr id="112" name="Google Shape;112;p15"/>
            <p:cNvPicPr preferRelativeResize="0"/>
            <p:nvPr/>
          </p:nvPicPr>
          <p:blipFill rotWithShape="1">
            <a:blip r:embed="rId10">
              <a:alphaModFix/>
            </a:blip>
            <a:srcRect b="50935" l="31164" r="38255" t="20584"/>
            <a:stretch/>
          </p:blipFill>
          <p:spPr>
            <a:xfrm>
              <a:off x="4112225" y="207925"/>
              <a:ext cx="421800" cy="392100"/>
            </a:xfrm>
            <a:prstGeom prst="roundRect">
              <a:avLst>
                <a:gd fmla="val 16667" name="adj"/>
              </a:avLst>
            </a:prstGeom>
            <a:noFill/>
            <a:ln>
              <a:noFill/>
            </a:ln>
          </p:spPr>
        </p:pic>
        <p:pic>
          <p:nvPicPr>
            <p:cNvPr id="113" name="Google Shape;113;p15">
              <a:hlinkClick action="ppaction://hlinksldjump" r:id="rId11"/>
            </p:cNvPr>
            <p:cNvPicPr preferRelativeResize="0"/>
            <p:nvPr/>
          </p:nvPicPr>
          <p:blipFill>
            <a:blip r:embed="rId12">
              <a:alphaModFix/>
            </a:blip>
            <a:stretch>
              <a:fillRect/>
            </a:stretch>
          </p:blipFill>
          <p:spPr>
            <a:xfrm>
              <a:off x="4140249" y="223325"/>
              <a:ext cx="367275" cy="367250"/>
            </a:xfrm>
            <a:prstGeom prst="rect">
              <a:avLst/>
            </a:prstGeom>
            <a:noFill/>
            <a:ln>
              <a:noFill/>
            </a:ln>
          </p:spPr>
        </p:pic>
      </p:grpSp>
      <p:grpSp>
        <p:nvGrpSpPr>
          <p:cNvPr id="114" name="Google Shape;114;p15"/>
          <p:cNvGrpSpPr/>
          <p:nvPr/>
        </p:nvGrpSpPr>
        <p:grpSpPr>
          <a:xfrm>
            <a:off x="5415540" y="29266"/>
            <a:ext cx="421800" cy="389400"/>
            <a:chOff x="4646638" y="209275"/>
            <a:chExt cx="421800" cy="389400"/>
          </a:xfrm>
        </p:grpSpPr>
        <p:pic>
          <p:nvPicPr>
            <p:cNvPr id="115" name="Google Shape;115;p15"/>
            <p:cNvPicPr preferRelativeResize="0"/>
            <p:nvPr/>
          </p:nvPicPr>
          <p:blipFill rotWithShape="1">
            <a:blip r:embed="rId13">
              <a:alphaModFix/>
            </a:blip>
            <a:srcRect b="29545" l="18473" r="50741" t="29269"/>
            <a:stretch/>
          </p:blipFill>
          <p:spPr>
            <a:xfrm>
              <a:off x="4646638" y="209275"/>
              <a:ext cx="421800" cy="389400"/>
            </a:xfrm>
            <a:prstGeom prst="roundRect">
              <a:avLst>
                <a:gd fmla="val 16667" name="adj"/>
              </a:avLst>
            </a:prstGeom>
            <a:noFill/>
            <a:ln>
              <a:noFill/>
            </a:ln>
          </p:spPr>
        </p:pic>
        <p:pic>
          <p:nvPicPr>
            <p:cNvPr id="116" name="Google Shape;116;p15">
              <a:hlinkClick action="ppaction://hlinksldjump" r:id="rId14"/>
            </p:cNvPr>
            <p:cNvPicPr preferRelativeResize="0"/>
            <p:nvPr/>
          </p:nvPicPr>
          <p:blipFill>
            <a:blip r:embed="rId15">
              <a:alphaModFix/>
            </a:blip>
            <a:stretch>
              <a:fillRect/>
            </a:stretch>
          </p:blipFill>
          <p:spPr>
            <a:xfrm>
              <a:off x="4710198" y="259213"/>
              <a:ext cx="305875" cy="305875"/>
            </a:xfrm>
            <a:prstGeom prst="rect">
              <a:avLst/>
            </a:prstGeom>
            <a:noFill/>
            <a:ln>
              <a:noFill/>
            </a:ln>
          </p:spPr>
        </p:pic>
      </p:grpSp>
      <p:grpSp>
        <p:nvGrpSpPr>
          <p:cNvPr id="117" name="Google Shape;117;p15"/>
          <p:cNvGrpSpPr/>
          <p:nvPr/>
        </p:nvGrpSpPr>
        <p:grpSpPr>
          <a:xfrm>
            <a:off x="5929271" y="27916"/>
            <a:ext cx="421800" cy="392100"/>
            <a:chOff x="5181075" y="207925"/>
            <a:chExt cx="421800" cy="392100"/>
          </a:xfrm>
        </p:grpSpPr>
        <p:pic>
          <p:nvPicPr>
            <p:cNvPr id="118" name="Google Shape;118;p15"/>
            <p:cNvPicPr preferRelativeResize="0"/>
            <p:nvPr/>
          </p:nvPicPr>
          <p:blipFill rotWithShape="1">
            <a:blip r:embed="rId16">
              <a:alphaModFix/>
            </a:blip>
            <a:srcRect b="37467" l="16911" r="63701" t="31577"/>
            <a:stretch/>
          </p:blipFill>
          <p:spPr>
            <a:xfrm>
              <a:off x="5181075" y="207925"/>
              <a:ext cx="421800" cy="392100"/>
            </a:xfrm>
            <a:prstGeom prst="roundRect">
              <a:avLst>
                <a:gd fmla="val 16667" name="adj"/>
              </a:avLst>
            </a:prstGeom>
            <a:noFill/>
            <a:ln>
              <a:noFill/>
            </a:ln>
          </p:spPr>
        </p:pic>
        <p:pic>
          <p:nvPicPr>
            <p:cNvPr id="119" name="Google Shape;119;p15">
              <a:hlinkClick action="ppaction://hlinksldjump" r:id="rId17"/>
            </p:cNvPr>
            <p:cNvPicPr preferRelativeResize="0"/>
            <p:nvPr/>
          </p:nvPicPr>
          <p:blipFill>
            <a:blip r:embed="rId18">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6"/>
          <p:cNvSpPr txBox="1"/>
          <p:nvPr/>
        </p:nvSpPr>
        <p:spPr>
          <a:xfrm>
            <a:off x="0" y="444000"/>
            <a:ext cx="9144000" cy="45999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Some stores (like store 35) have very high volatility in weekly sales (23%). This means there might be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unknown store specific factors (e.g., specific dates of local events, regional manager changes, competitor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openings) affecting weekly sales performance worth investigating.</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Holidays do seem to influence weekly sales positively 8% on average. Thanksgiving being the best by far with 41% increased sales on average compared to normal weeks. Christmas does influence negatively, with -8% drop in weekly sales.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It would be nice to understand if this Christmas drop is transversal to other retailers or not. If it’s not there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might be an opportunity to improve sales during this crucial time of the year.</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Fuel prices do not seem correlated to weekly sales.</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Unemployment does seem to have a negative correlation with weekly sales, with 58% increased  weekly sales at 4% unemployment rate compared to 14% unemployment rate.</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CPI does seem to have a slightly negative correlation with average weekly sales, with sales dropping 7% on average when CPI is high.</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   Temperature does not seem to be correlated with weekly sales, but when temperature is very hot, sales are 15% lower on average.</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lt1"/>
              </a:solidFill>
              <a:latin typeface="Old Standard TT"/>
              <a:ea typeface="Old Standard TT"/>
              <a:cs typeface="Old Standard TT"/>
              <a:sym typeface="Old Standard TT"/>
            </a:endParaRPr>
          </a:p>
        </p:txBody>
      </p:sp>
      <p:grpSp>
        <p:nvGrpSpPr>
          <p:cNvPr id="125" name="Google Shape;125;p16"/>
          <p:cNvGrpSpPr/>
          <p:nvPr/>
        </p:nvGrpSpPr>
        <p:grpSpPr>
          <a:xfrm>
            <a:off x="0" y="-2"/>
            <a:ext cx="9144000" cy="444000"/>
            <a:chOff x="0" y="-2"/>
            <a:chExt cx="9144000" cy="444000"/>
          </a:xfrm>
        </p:grpSpPr>
        <p:grpSp>
          <p:nvGrpSpPr>
            <p:cNvPr id="126" name="Google Shape;126;p16"/>
            <p:cNvGrpSpPr/>
            <p:nvPr/>
          </p:nvGrpSpPr>
          <p:grpSpPr>
            <a:xfrm>
              <a:off x="0" y="-2"/>
              <a:ext cx="9144000" cy="444000"/>
              <a:chOff x="0" y="-2"/>
              <a:chExt cx="9144000" cy="444000"/>
            </a:xfrm>
          </p:grpSpPr>
          <p:sp>
            <p:nvSpPr>
              <p:cNvPr id="127" name="Google Shape;127;p16"/>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28" name="Google Shape;128;p16">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129" name="Google Shape;129;p16"/>
            <p:cNvGrpSpPr/>
            <p:nvPr/>
          </p:nvGrpSpPr>
          <p:grpSpPr>
            <a:xfrm>
              <a:off x="3450984" y="23412"/>
              <a:ext cx="1369800" cy="392100"/>
              <a:chOff x="4383125" y="2483625"/>
              <a:chExt cx="1369800" cy="392100"/>
            </a:xfrm>
          </p:grpSpPr>
          <p:pic>
            <p:nvPicPr>
              <p:cNvPr id="130" name="Google Shape;130;p16"/>
              <p:cNvPicPr preferRelativeResize="0"/>
              <p:nvPr/>
            </p:nvPicPr>
            <p:blipFill rotWithShape="1">
              <a:blip r:embed="rId5">
                <a:alphaModFix/>
              </a:blip>
              <a:srcRect b="25897" l="0" r="0" t="25577"/>
              <a:stretch/>
            </p:blipFill>
            <p:spPr>
              <a:xfrm flipH="1">
                <a:off x="4383125" y="2483625"/>
                <a:ext cx="1369800" cy="392100"/>
              </a:xfrm>
              <a:prstGeom prst="roundRect">
                <a:avLst>
                  <a:gd fmla="val 16667" name="adj"/>
                </a:avLst>
              </a:prstGeom>
              <a:noFill/>
              <a:ln>
                <a:noFill/>
              </a:ln>
            </p:spPr>
          </p:pic>
          <p:sp>
            <p:nvSpPr>
              <p:cNvPr id="131" name="Google Shape;131;p16"/>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132" name="Google Shape;132;p16"/>
              <p:cNvPicPr preferRelativeResize="0"/>
              <p:nvPr/>
            </p:nvPicPr>
            <p:blipFill>
              <a:blip r:embed="rId6">
                <a:alphaModFix/>
              </a:blip>
              <a:stretch>
                <a:fillRect/>
              </a:stretch>
            </p:blipFill>
            <p:spPr>
              <a:xfrm>
                <a:off x="4426613" y="2517525"/>
                <a:ext cx="290767" cy="324299"/>
              </a:xfrm>
              <a:prstGeom prst="rect">
                <a:avLst/>
              </a:prstGeom>
              <a:noFill/>
              <a:ln>
                <a:noFill/>
              </a:ln>
            </p:spPr>
          </p:pic>
        </p:grpSp>
        <p:grpSp>
          <p:nvGrpSpPr>
            <p:cNvPr id="133" name="Google Shape;133;p16"/>
            <p:cNvGrpSpPr/>
            <p:nvPr/>
          </p:nvGrpSpPr>
          <p:grpSpPr>
            <a:xfrm>
              <a:off x="2977619" y="22951"/>
              <a:ext cx="421800" cy="392100"/>
              <a:chOff x="3090174" y="207925"/>
              <a:chExt cx="421800" cy="392100"/>
            </a:xfrm>
          </p:grpSpPr>
          <p:pic>
            <p:nvPicPr>
              <p:cNvPr id="134" name="Google Shape;134;p16"/>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35" name="Google Shape;135;p16">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136" name="Google Shape;136;p16"/>
            <p:cNvGrpSpPr/>
            <p:nvPr/>
          </p:nvGrpSpPr>
          <p:grpSpPr>
            <a:xfrm>
              <a:off x="4874225" y="22951"/>
              <a:ext cx="421800" cy="392100"/>
              <a:chOff x="4112225" y="207925"/>
              <a:chExt cx="421800" cy="392100"/>
            </a:xfrm>
          </p:grpSpPr>
          <p:pic>
            <p:nvPicPr>
              <p:cNvPr id="137" name="Google Shape;137;p16"/>
              <p:cNvPicPr preferRelativeResize="0"/>
              <p:nvPr/>
            </p:nvPicPr>
            <p:blipFill rotWithShape="1">
              <a:blip r:embed="rId10">
                <a:alphaModFix/>
              </a:blip>
              <a:srcRect b="50935" l="31164" r="38255" t="20584"/>
              <a:stretch/>
            </p:blipFill>
            <p:spPr>
              <a:xfrm>
                <a:off x="4112225" y="207925"/>
                <a:ext cx="421800" cy="392100"/>
              </a:xfrm>
              <a:prstGeom prst="roundRect">
                <a:avLst>
                  <a:gd fmla="val 16667" name="adj"/>
                </a:avLst>
              </a:prstGeom>
              <a:noFill/>
              <a:ln>
                <a:noFill/>
              </a:ln>
            </p:spPr>
          </p:pic>
          <p:pic>
            <p:nvPicPr>
              <p:cNvPr id="138" name="Google Shape;138;p16">
                <a:hlinkClick action="ppaction://hlinksldjump" r:id="rId11"/>
              </p:cNvPr>
              <p:cNvPicPr preferRelativeResize="0"/>
              <p:nvPr/>
            </p:nvPicPr>
            <p:blipFill>
              <a:blip r:embed="rId12">
                <a:alphaModFix/>
              </a:blip>
              <a:stretch>
                <a:fillRect/>
              </a:stretch>
            </p:blipFill>
            <p:spPr>
              <a:xfrm>
                <a:off x="4140249" y="223325"/>
                <a:ext cx="367275" cy="367250"/>
              </a:xfrm>
              <a:prstGeom prst="rect">
                <a:avLst/>
              </a:prstGeom>
              <a:noFill/>
              <a:ln>
                <a:noFill/>
              </a:ln>
            </p:spPr>
          </p:pic>
        </p:grpSp>
        <p:grpSp>
          <p:nvGrpSpPr>
            <p:cNvPr id="139" name="Google Shape;139;p16"/>
            <p:cNvGrpSpPr/>
            <p:nvPr/>
          </p:nvGrpSpPr>
          <p:grpSpPr>
            <a:xfrm>
              <a:off x="5408638" y="24301"/>
              <a:ext cx="421800" cy="389400"/>
              <a:chOff x="5134275" y="209275"/>
              <a:chExt cx="421800" cy="389400"/>
            </a:xfrm>
          </p:grpSpPr>
          <p:pic>
            <p:nvPicPr>
              <p:cNvPr id="140" name="Google Shape;140;p16"/>
              <p:cNvPicPr preferRelativeResize="0"/>
              <p:nvPr/>
            </p:nvPicPr>
            <p:blipFill rotWithShape="1">
              <a:blip r:embed="rId13">
                <a:alphaModFix/>
              </a:blip>
              <a:srcRect b="29545" l="18473" r="50741" t="29269"/>
              <a:stretch/>
            </p:blipFill>
            <p:spPr>
              <a:xfrm>
                <a:off x="5134275" y="209275"/>
                <a:ext cx="421800" cy="389400"/>
              </a:xfrm>
              <a:prstGeom prst="roundRect">
                <a:avLst>
                  <a:gd fmla="val 16667" name="adj"/>
                </a:avLst>
              </a:prstGeom>
              <a:noFill/>
              <a:ln>
                <a:noFill/>
              </a:ln>
            </p:spPr>
          </p:pic>
          <p:pic>
            <p:nvPicPr>
              <p:cNvPr id="141" name="Google Shape;141;p16">
                <a:hlinkClick action="ppaction://hlinksldjump" r:id="rId14"/>
              </p:cNvPr>
              <p:cNvPicPr preferRelativeResize="0"/>
              <p:nvPr/>
            </p:nvPicPr>
            <p:blipFill>
              <a:blip r:embed="rId15">
                <a:alphaModFix/>
              </a:blip>
              <a:stretch>
                <a:fillRect/>
              </a:stretch>
            </p:blipFill>
            <p:spPr>
              <a:xfrm>
                <a:off x="5197835" y="259213"/>
                <a:ext cx="305875" cy="305875"/>
              </a:xfrm>
              <a:prstGeom prst="rect">
                <a:avLst/>
              </a:prstGeom>
              <a:noFill/>
              <a:ln>
                <a:noFill/>
              </a:ln>
            </p:spPr>
          </p:pic>
        </p:grpSp>
        <p:grpSp>
          <p:nvGrpSpPr>
            <p:cNvPr id="142" name="Google Shape;142;p16"/>
            <p:cNvGrpSpPr/>
            <p:nvPr/>
          </p:nvGrpSpPr>
          <p:grpSpPr>
            <a:xfrm>
              <a:off x="5943075" y="22951"/>
              <a:ext cx="421800" cy="392100"/>
              <a:chOff x="4623250" y="207925"/>
              <a:chExt cx="421800" cy="392100"/>
            </a:xfrm>
          </p:grpSpPr>
          <p:pic>
            <p:nvPicPr>
              <p:cNvPr id="143" name="Google Shape;143;p16"/>
              <p:cNvPicPr preferRelativeResize="0"/>
              <p:nvPr/>
            </p:nvPicPr>
            <p:blipFill rotWithShape="1">
              <a:blip r:embed="rId16">
                <a:alphaModFix/>
              </a:blip>
              <a:srcRect b="37467" l="16911" r="63701" t="31577"/>
              <a:stretch/>
            </p:blipFill>
            <p:spPr>
              <a:xfrm>
                <a:off x="4623250" y="207925"/>
                <a:ext cx="421800" cy="392100"/>
              </a:xfrm>
              <a:prstGeom prst="roundRect">
                <a:avLst>
                  <a:gd fmla="val 16667" name="adj"/>
                </a:avLst>
              </a:prstGeom>
              <a:noFill/>
              <a:ln>
                <a:noFill/>
              </a:ln>
            </p:spPr>
          </p:pic>
          <p:pic>
            <p:nvPicPr>
              <p:cNvPr id="144" name="Google Shape;144;p16">
                <a:hlinkClick action="ppaction://hlinksldjump" r:id="rId17"/>
              </p:cNvPr>
              <p:cNvPicPr preferRelativeResize="0"/>
              <p:nvPr/>
            </p:nvPicPr>
            <p:blipFill>
              <a:blip r:embed="rId18">
                <a:alphaModFix/>
              </a:blip>
              <a:stretch>
                <a:fillRect/>
              </a:stretch>
            </p:blipFill>
            <p:spPr>
              <a:xfrm>
                <a:off x="4701114" y="260216"/>
                <a:ext cx="274250" cy="303861"/>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grpSp>
        <p:nvGrpSpPr>
          <p:cNvPr id="149" name="Google Shape;149;p17"/>
          <p:cNvGrpSpPr/>
          <p:nvPr/>
        </p:nvGrpSpPr>
        <p:grpSpPr>
          <a:xfrm>
            <a:off x="0" y="-2"/>
            <a:ext cx="9144000" cy="444000"/>
            <a:chOff x="0" y="-2"/>
            <a:chExt cx="9144000" cy="444000"/>
          </a:xfrm>
        </p:grpSpPr>
        <p:grpSp>
          <p:nvGrpSpPr>
            <p:cNvPr id="150" name="Google Shape;150;p17"/>
            <p:cNvGrpSpPr/>
            <p:nvPr/>
          </p:nvGrpSpPr>
          <p:grpSpPr>
            <a:xfrm>
              <a:off x="0" y="-2"/>
              <a:ext cx="9144000" cy="444000"/>
              <a:chOff x="0" y="-2"/>
              <a:chExt cx="9144000" cy="444000"/>
            </a:xfrm>
          </p:grpSpPr>
          <p:sp>
            <p:nvSpPr>
              <p:cNvPr id="151" name="Google Shape;151;p17"/>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52" name="Google Shape;152;p17">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153" name="Google Shape;153;p17"/>
            <p:cNvGrpSpPr/>
            <p:nvPr/>
          </p:nvGrpSpPr>
          <p:grpSpPr>
            <a:xfrm>
              <a:off x="3450984" y="23412"/>
              <a:ext cx="1369800" cy="392100"/>
              <a:chOff x="4383125" y="2483625"/>
              <a:chExt cx="1369800" cy="392100"/>
            </a:xfrm>
          </p:grpSpPr>
          <p:pic>
            <p:nvPicPr>
              <p:cNvPr id="154" name="Google Shape;154;p17"/>
              <p:cNvPicPr preferRelativeResize="0"/>
              <p:nvPr/>
            </p:nvPicPr>
            <p:blipFill rotWithShape="1">
              <a:blip r:embed="rId5">
                <a:alphaModFix/>
              </a:blip>
              <a:srcRect b="25897" l="0" r="0" t="25577"/>
              <a:stretch/>
            </p:blipFill>
            <p:spPr>
              <a:xfrm flipH="1">
                <a:off x="4383125" y="2483625"/>
                <a:ext cx="1369800" cy="392100"/>
              </a:xfrm>
              <a:prstGeom prst="roundRect">
                <a:avLst>
                  <a:gd fmla="val 16667" name="adj"/>
                </a:avLst>
              </a:prstGeom>
              <a:noFill/>
              <a:ln>
                <a:noFill/>
              </a:ln>
            </p:spPr>
          </p:pic>
          <p:sp>
            <p:nvSpPr>
              <p:cNvPr id="155" name="Google Shape;155;p17"/>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156" name="Google Shape;156;p17"/>
              <p:cNvPicPr preferRelativeResize="0"/>
              <p:nvPr/>
            </p:nvPicPr>
            <p:blipFill>
              <a:blip r:embed="rId6">
                <a:alphaModFix/>
              </a:blip>
              <a:stretch>
                <a:fillRect/>
              </a:stretch>
            </p:blipFill>
            <p:spPr>
              <a:xfrm>
                <a:off x="4426613" y="2517525"/>
                <a:ext cx="290767" cy="324299"/>
              </a:xfrm>
              <a:prstGeom prst="rect">
                <a:avLst/>
              </a:prstGeom>
              <a:noFill/>
              <a:ln>
                <a:noFill/>
              </a:ln>
            </p:spPr>
          </p:pic>
        </p:grpSp>
        <p:grpSp>
          <p:nvGrpSpPr>
            <p:cNvPr id="157" name="Google Shape;157;p17"/>
            <p:cNvGrpSpPr/>
            <p:nvPr/>
          </p:nvGrpSpPr>
          <p:grpSpPr>
            <a:xfrm>
              <a:off x="2977619" y="22951"/>
              <a:ext cx="421800" cy="392100"/>
              <a:chOff x="3090174" y="207925"/>
              <a:chExt cx="421800" cy="392100"/>
            </a:xfrm>
          </p:grpSpPr>
          <p:pic>
            <p:nvPicPr>
              <p:cNvPr id="158" name="Google Shape;158;p17"/>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59" name="Google Shape;159;p17">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160" name="Google Shape;160;p17"/>
            <p:cNvGrpSpPr/>
            <p:nvPr/>
          </p:nvGrpSpPr>
          <p:grpSpPr>
            <a:xfrm>
              <a:off x="4874225" y="22951"/>
              <a:ext cx="421800" cy="392100"/>
              <a:chOff x="4112225" y="207925"/>
              <a:chExt cx="421800" cy="392100"/>
            </a:xfrm>
          </p:grpSpPr>
          <p:pic>
            <p:nvPicPr>
              <p:cNvPr id="161" name="Google Shape;161;p17"/>
              <p:cNvPicPr preferRelativeResize="0"/>
              <p:nvPr/>
            </p:nvPicPr>
            <p:blipFill rotWithShape="1">
              <a:blip r:embed="rId10">
                <a:alphaModFix/>
              </a:blip>
              <a:srcRect b="50935" l="31164" r="38255" t="20584"/>
              <a:stretch/>
            </p:blipFill>
            <p:spPr>
              <a:xfrm>
                <a:off x="4112225" y="207925"/>
                <a:ext cx="421800" cy="392100"/>
              </a:xfrm>
              <a:prstGeom prst="roundRect">
                <a:avLst>
                  <a:gd fmla="val 16667" name="adj"/>
                </a:avLst>
              </a:prstGeom>
              <a:noFill/>
              <a:ln>
                <a:noFill/>
              </a:ln>
            </p:spPr>
          </p:pic>
          <p:pic>
            <p:nvPicPr>
              <p:cNvPr id="162" name="Google Shape;162;p17">
                <a:hlinkClick action="ppaction://hlinksldjump" r:id="rId11"/>
              </p:cNvPr>
              <p:cNvPicPr preferRelativeResize="0"/>
              <p:nvPr/>
            </p:nvPicPr>
            <p:blipFill>
              <a:blip r:embed="rId12">
                <a:alphaModFix/>
              </a:blip>
              <a:stretch>
                <a:fillRect/>
              </a:stretch>
            </p:blipFill>
            <p:spPr>
              <a:xfrm>
                <a:off x="4140249" y="223325"/>
                <a:ext cx="367275" cy="367250"/>
              </a:xfrm>
              <a:prstGeom prst="rect">
                <a:avLst/>
              </a:prstGeom>
              <a:noFill/>
              <a:ln>
                <a:noFill/>
              </a:ln>
            </p:spPr>
          </p:pic>
        </p:grpSp>
        <p:grpSp>
          <p:nvGrpSpPr>
            <p:cNvPr id="163" name="Google Shape;163;p17"/>
            <p:cNvGrpSpPr/>
            <p:nvPr/>
          </p:nvGrpSpPr>
          <p:grpSpPr>
            <a:xfrm>
              <a:off x="5408638" y="24301"/>
              <a:ext cx="421800" cy="389400"/>
              <a:chOff x="5134275" y="209275"/>
              <a:chExt cx="421800" cy="389400"/>
            </a:xfrm>
          </p:grpSpPr>
          <p:pic>
            <p:nvPicPr>
              <p:cNvPr id="164" name="Google Shape;164;p17"/>
              <p:cNvPicPr preferRelativeResize="0"/>
              <p:nvPr/>
            </p:nvPicPr>
            <p:blipFill rotWithShape="1">
              <a:blip r:embed="rId13">
                <a:alphaModFix/>
              </a:blip>
              <a:srcRect b="29545" l="18473" r="50741" t="29269"/>
              <a:stretch/>
            </p:blipFill>
            <p:spPr>
              <a:xfrm>
                <a:off x="5134275" y="209275"/>
                <a:ext cx="421800" cy="389400"/>
              </a:xfrm>
              <a:prstGeom prst="roundRect">
                <a:avLst>
                  <a:gd fmla="val 16667" name="adj"/>
                </a:avLst>
              </a:prstGeom>
              <a:noFill/>
              <a:ln>
                <a:noFill/>
              </a:ln>
            </p:spPr>
          </p:pic>
          <p:pic>
            <p:nvPicPr>
              <p:cNvPr id="165" name="Google Shape;165;p17">
                <a:hlinkClick action="ppaction://hlinksldjump" r:id="rId14"/>
              </p:cNvPr>
              <p:cNvPicPr preferRelativeResize="0"/>
              <p:nvPr/>
            </p:nvPicPr>
            <p:blipFill>
              <a:blip r:embed="rId15">
                <a:alphaModFix/>
              </a:blip>
              <a:stretch>
                <a:fillRect/>
              </a:stretch>
            </p:blipFill>
            <p:spPr>
              <a:xfrm>
                <a:off x="5197835" y="259213"/>
                <a:ext cx="305875" cy="305875"/>
              </a:xfrm>
              <a:prstGeom prst="rect">
                <a:avLst/>
              </a:prstGeom>
              <a:noFill/>
              <a:ln>
                <a:noFill/>
              </a:ln>
            </p:spPr>
          </p:pic>
        </p:grpSp>
        <p:grpSp>
          <p:nvGrpSpPr>
            <p:cNvPr id="166" name="Google Shape;166;p17"/>
            <p:cNvGrpSpPr/>
            <p:nvPr/>
          </p:nvGrpSpPr>
          <p:grpSpPr>
            <a:xfrm>
              <a:off x="5943075" y="22951"/>
              <a:ext cx="421800" cy="392100"/>
              <a:chOff x="4623250" y="207925"/>
              <a:chExt cx="421800" cy="392100"/>
            </a:xfrm>
          </p:grpSpPr>
          <p:pic>
            <p:nvPicPr>
              <p:cNvPr id="167" name="Google Shape;167;p17"/>
              <p:cNvPicPr preferRelativeResize="0"/>
              <p:nvPr/>
            </p:nvPicPr>
            <p:blipFill rotWithShape="1">
              <a:blip r:embed="rId16">
                <a:alphaModFix/>
              </a:blip>
              <a:srcRect b="37467" l="16911" r="63701" t="31577"/>
              <a:stretch/>
            </p:blipFill>
            <p:spPr>
              <a:xfrm>
                <a:off x="4623250" y="207925"/>
                <a:ext cx="421800" cy="392100"/>
              </a:xfrm>
              <a:prstGeom prst="roundRect">
                <a:avLst>
                  <a:gd fmla="val 16667" name="adj"/>
                </a:avLst>
              </a:prstGeom>
              <a:noFill/>
              <a:ln>
                <a:noFill/>
              </a:ln>
            </p:spPr>
          </p:pic>
          <p:pic>
            <p:nvPicPr>
              <p:cNvPr id="168" name="Google Shape;168;p17">
                <a:hlinkClick action="ppaction://hlinksldjump" r:id="rId17"/>
              </p:cNvPr>
              <p:cNvPicPr preferRelativeResize="0"/>
              <p:nvPr/>
            </p:nvPicPr>
            <p:blipFill>
              <a:blip r:embed="rId18">
                <a:alphaModFix/>
              </a:blip>
              <a:stretch>
                <a:fillRect/>
              </a:stretch>
            </p:blipFill>
            <p:spPr>
              <a:xfrm>
                <a:off x="4701114" y="260216"/>
                <a:ext cx="274250" cy="303861"/>
              </a:xfrm>
              <a:prstGeom prst="rect">
                <a:avLst/>
              </a:prstGeom>
              <a:noFill/>
              <a:ln>
                <a:noFill/>
              </a:ln>
            </p:spPr>
          </p:pic>
        </p:grpSp>
      </p:grpSp>
      <p:sp>
        <p:nvSpPr>
          <p:cNvPr descr=" Conduct Store Deep Dives: &#10;&#10;          For the top 5 most volatile stores, investigate local factors (e.g., specific dates of local events,&#10;      regional manager changes, competitor openings) that correlate with their sales peaks and troughs.  &#10;      The goal is to standardize and replicate the successes while mitigating the dips.&#10;&#10;" id="169" name="Google Shape;169;p17"/>
          <p:cNvSpPr/>
          <p:nvPr/>
        </p:nvSpPr>
        <p:spPr>
          <a:xfrm>
            <a:off x="151525" y="564750"/>
            <a:ext cx="4372800" cy="2061900"/>
          </a:xfrm>
          <a:prstGeom prst="rect">
            <a:avLst/>
          </a:prstGeom>
          <a:solidFill>
            <a:srgbClr val="000000">
              <a:alpha val="430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Conduct Store Deep Dives: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For the top 5 most volatile stores, investigate local factors (e.g., specific dates of local events, regional manager changes, competitor openings) that correlate with their sales peaks and troughs.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The goal is to standardize and replicate the successes while mitigating the dips.</a:t>
            </a:r>
            <a:endParaRPr>
              <a:latin typeface="Old Standard TT"/>
              <a:ea typeface="Old Standard TT"/>
              <a:cs typeface="Old Standard TT"/>
              <a:sym typeface="Old Standard TT"/>
            </a:endParaRPr>
          </a:p>
        </p:txBody>
      </p:sp>
      <p:sp>
        <p:nvSpPr>
          <p:cNvPr id="170" name="Google Shape;170;p17"/>
          <p:cNvSpPr/>
          <p:nvPr/>
        </p:nvSpPr>
        <p:spPr>
          <a:xfrm>
            <a:off x="4622775" y="564750"/>
            <a:ext cx="4372800" cy="20619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lt1"/>
                </a:solidFill>
                <a:latin typeface="Old Standard TT"/>
                <a:ea typeface="Old Standard TT"/>
                <a:cs typeface="Old Standard TT"/>
                <a:sym typeface="Old Standard TT"/>
              </a:rPr>
              <a:t>   Capitalize on the Holiday Effect:  </a:t>
            </a:r>
            <a:endParaRPr b="1">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rPr lang="en">
                <a:solidFill>
                  <a:schemeClr val="lt1"/>
                </a:solidFill>
                <a:latin typeface="Old Standard TT"/>
                <a:ea typeface="Old Standard TT"/>
                <a:cs typeface="Old Standard TT"/>
                <a:sym typeface="Old Standard TT"/>
              </a:rPr>
              <a:t>   Ensure adequate staffing, optimal inventory levels, and aggressive short-term promotions during </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rPr lang="en">
                <a:solidFill>
                  <a:schemeClr val="lt1"/>
                </a:solidFill>
                <a:latin typeface="Old Standard TT"/>
                <a:ea typeface="Old Standard TT"/>
                <a:cs typeface="Old Standard TT"/>
                <a:sym typeface="Old Standard TT"/>
              </a:rPr>
              <a:t>the weeks immediately preceding and during a holiday, especially Thanksgiving. </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rPr lang="en">
                <a:solidFill>
                  <a:schemeClr val="lt1"/>
                </a:solidFill>
                <a:latin typeface="Old Standard TT"/>
                <a:ea typeface="Old Standard TT"/>
                <a:cs typeface="Old Standard TT"/>
                <a:sym typeface="Old Standard TT"/>
              </a:rPr>
              <a:t>   Investigate how we can boost Christmas sales, or if this drop is common among other similar retailers.</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200">
              <a:solidFill>
                <a:schemeClr val="lt1"/>
              </a:solidFill>
              <a:latin typeface="Old Standard TT"/>
              <a:ea typeface="Old Standard TT"/>
              <a:cs typeface="Old Standard TT"/>
              <a:sym typeface="Old Standard TT"/>
            </a:endParaRPr>
          </a:p>
        </p:txBody>
      </p:sp>
      <p:sp>
        <p:nvSpPr>
          <p:cNvPr descr=" Conduct Store Deep Dives: &#10;&#10;          For the top 5 most volatile stores, investigate local factors (e.g., specific dates of local events,&#10;      regional manager changes, competitor openings) that correlate with their sales peaks and troughs.  &#10;      The goal is to standardize and replicate the successes while mitigating the dips.&#10;&#10;" id="171" name="Google Shape;171;p17"/>
          <p:cNvSpPr/>
          <p:nvPr/>
        </p:nvSpPr>
        <p:spPr>
          <a:xfrm>
            <a:off x="151525" y="2812275"/>
            <a:ext cx="4372800" cy="20946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lt1"/>
                </a:solidFill>
                <a:latin typeface="Old Standard TT"/>
                <a:ea typeface="Old Standard TT"/>
                <a:cs typeface="Old Standard TT"/>
                <a:sym typeface="Old Standard TT"/>
              </a:rPr>
              <a:t>   Focus on Value and Essentials: </a:t>
            </a:r>
            <a:endParaRPr b="1">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rPr lang="en">
                <a:solidFill>
                  <a:schemeClr val="lt1"/>
                </a:solidFill>
                <a:latin typeface="Old Standard TT"/>
                <a:ea typeface="Old Standard TT"/>
                <a:cs typeface="Old Standard TT"/>
                <a:sym typeface="Old Standard TT"/>
              </a:rPr>
              <a:t>   During periods of rising national/regional Unemployment or CPI, shift marketing focus to everyday value items and store-brand essentials to attract budget-conscious shoppers and protect market share from discounters.</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200">
              <a:solidFill>
                <a:schemeClr val="lt1"/>
              </a:solidFill>
              <a:latin typeface="Old Standard TT"/>
              <a:ea typeface="Old Standard TT"/>
              <a:cs typeface="Old Standard TT"/>
              <a:sym typeface="Old Standard TT"/>
            </a:endParaRPr>
          </a:p>
        </p:txBody>
      </p:sp>
      <p:sp>
        <p:nvSpPr>
          <p:cNvPr id="172" name="Google Shape;172;p17"/>
          <p:cNvSpPr/>
          <p:nvPr/>
        </p:nvSpPr>
        <p:spPr>
          <a:xfrm>
            <a:off x="4622775" y="2810325"/>
            <a:ext cx="4372800" cy="20946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Exercise caution opening stores in very hot locations:</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It’s likely consumers avoid leaving their homes unless necessary during very hot temperatures, reducing in-store visits.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Heatwaves can disrupt supply chains, particularly for fresh produce, dairy, and meat. This can lead</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to less availability and fewer purchases.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200">
              <a:solidFill>
                <a:schemeClr val="lt1"/>
              </a:solidFill>
              <a:latin typeface="Old Standard TT"/>
              <a:ea typeface="Old Standard TT"/>
              <a:cs typeface="Old Standard TT"/>
              <a:sym typeface="Old Standard TT"/>
            </a:endParaRPr>
          </a:p>
        </p:txBody>
      </p:sp>
      <p:cxnSp>
        <p:nvCxnSpPr>
          <p:cNvPr id="173" name="Google Shape;173;p17"/>
          <p:cNvCxnSpPr/>
          <p:nvPr/>
        </p:nvCxnSpPr>
        <p:spPr>
          <a:xfrm>
            <a:off x="404100" y="974150"/>
            <a:ext cx="1140000" cy="0"/>
          </a:xfrm>
          <a:prstGeom prst="straightConnector1">
            <a:avLst/>
          </a:prstGeom>
          <a:noFill/>
          <a:ln cap="flat" cmpd="sng" w="19050">
            <a:solidFill>
              <a:schemeClr val="lt1"/>
            </a:solidFill>
            <a:prstDash val="solid"/>
            <a:round/>
            <a:headEnd len="med" w="med" type="none"/>
            <a:tailEnd len="med" w="med" type="none"/>
          </a:ln>
        </p:spPr>
      </p:cxnSp>
      <p:cxnSp>
        <p:nvCxnSpPr>
          <p:cNvPr id="174" name="Google Shape;174;p17"/>
          <p:cNvCxnSpPr/>
          <p:nvPr/>
        </p:nvCxnSpPr>
        <p:spPr>
          <a:xfrm>
            <a:off x="404100" y="3219150"/>
            <a:ext cx="1140000" cy="0"/>
          </a:xfrm>
          <a:prstGeom prst="straightConnector1">
            <a:avLst/>
          </a:prstGeom>
          <a:noFill/>
          <a:ln cap="flat" cmpd="sng" w="19050">
            <a:solidFill>
              <a:schemeClr val="lt1"/>
            </a:solidFill>
            <a:prstDash val="solid"/>
            <a:round/>
            <a:headEnd len="med" w="med" type="none"/>
            <a:tailEnd len="med" w="med" type="none"/>
          </a:ln>
        </p:spPr>
      </p:cxnSp>
      <p:cxnSp>
        <p:nvCxnSpPr>
          <p:cNvPr id="175" name="Google Shape;175;p17"/>
          <p:cNvCxnSpPr/>
          <p:nvPr/>
        </p:nvCxnSpPr>
        <p:spPr>
          <a:xfrm>
            <a:off x="4894125" y="974150"/>
            <a:ext cx="1140000" cy="0"/>
          </a:xfrm>
          <a:prstGeom prst="straightConnector1">
            <a:avLst/>
          </a:prstGeom>
          <a:noFill/>
          <a:ln cap="flat" cmpd="sng" w="19050">
            <a:solidFill>
              <a:schemeClr val="lt1"/>
            </a:solidFill>
            <a:prstDash val="solid"/>
            <a:round/>
            <a:headEnd len="med" w="med" type="none"/>
            <a:tailEnd len="med" w="med" type="none"/>
          </a:ln>
        </p:spPr>
      </p:cxnSp>
      <p:cxnSp>
        <p:nvCxnSpPr>
          <p:cNvPr id="176" name="Google Shape;176;p17"/>
          <p:cNvCxnSpPr/>
          <p:nvPr/>
        </p:nvCxnSpPr>
        <p:spPr>
          <a:xfrm>
            <a:off x="4858900" y="3415725"/>
            <a:ext cx="11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8"/>
          <p:cNvSpPr txBox="1"/>
          <p:nvPr/>
        </p:nvSpPr>
        <p:spPr>
          <a:xfrm>
            <a:off x="0" y="444000"/>
            <a:ext cx="9144000" cy="4599900"/>
          </a:xfrm>
          <a:prstGeom prst="rect">
            <a:avLst/>
          </a:prstGeom>
          <a:solidFill>
            <a:srgbClr val="000000">
              <a:alpha val="4304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u="sng">
                <a:solidFill>
                  <a:schemeClr val="lt1"/>
                </a:solidFill>
                <a:latin typeface="Old Standard TT"/>
                <a:ea typeface="Old Standard TT"/>
                <a:cs typeface="Old Standard TT"/>
                <a:sym typeface="Old Standard TT"/>
              </a:rPr>
              <a:t>Sources:</a:t>
            </a:r>
            <a:endParaRPr sz="1300" u="sng">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lang="en" sz="1100">
                <a:solidFill>
                  <a:schemeClr val="lt1"/>
                </a:solidFill>
                <a:latin typeface="Old Standard TT"/>
                <a:ea typeface="Old Standard TT"/>
                <a:cs typeface="Old Standard TT"/>
                <a:sym typeface="Old Standard TT"/>
              </a:rPr>
              <a:t>   Dataset: https://github.com/zmsantos08/SQL_Walmart_Project/blob/b74a41af7c93eb70ff51e2b7e2927cf690ea32a2/Walmart_Sales.csv</a:t>
            </a:r>
            <a:r>
              <a:rPr lang="en" sz="1100">
                <a:solidFill>
                  <a:schemeClr val="lt1"/>
                </a:solidFill>
                <a:latin typeface="Old Standard TT"/>
                <a:ea typeface="Old Standard TT"/>
                <a:cs typeface="Old Standard TT"/>
                <a:sym typeface="Old Standard TT"/>
              </a:rPr>
              <a:t>)</a:t>
            </a:r>
            <a:endParaRPr sz="11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lang="en" sz="1300" u="sng">
                <a:solidFill>
                  <a:schemeClr val="lt1"/>
                </a:solidFill>
                <a:latin typeface="Old Standard TT"/>
                <a:ea typeface="Old Standard TT"/>
                <a:cs typeface="Old Standard TT"/>
                <a:sym typeface="Old Standard TT"/>
              </a:rPr>
              <a:t>About the dataset:</a:t>
            </a:r>
            <a:endParaRPr sz="1300" u="sng">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latin typeface="Old Standard TT"/>
                <a:ea typeface="Old Standard TT"/>
                <a:cs typeface="Old Standard TT"/>
                <a:sym typeface="Old Standard TT"/>
              </a:rPr>
              <a:t>   This is the historical data that covers sales from 2010-02-05 to 2012-11-01, in the file Walmart_Store_sales. Within this file you will find the following fields:</a:t>
            </a:r>
            <a:endParaRPr sz="11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lt1"/>
                </a:solidFill>
                <a:latin typeface="Old Standard TT"/>
                <a:ea typeface="Old Standard TT"/>
                <a:cs typeface="Old Standard TT"/>
                <a:sym typeface="Old Standard TT"/>
              </a:rPr>
              <a:t>Store</a:t>
            </a:r>
            <a:r>
              <a:rPr lang="en" sz="1100">
                <a:solidFill>
                  <a:schemeClr val="lt1"/>
                </a:solidFill>
                <a:latin typeface="Old Standard TT"/>
                <a:ea typeface="Old Standard TT"/>
                <a:cs typeface="Old Standard TT"/>
                <a:sym typeface="Old Standard TT"/>
              </a:rPr>
              <a:t> - the store number</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Date</a:t>
            </a:r>
            <a:r>
              <a:rPr lang="en" sz="1100">
                <a:solidFill>
                  <a:schemeClr val="lt1"/>
                </a:solidFill>
                <a:latin typeface="Old Standard TT"/>
                <a:ea typeface="Old Standard TT"/>
                <a:cs typeface="Old Standard TT"/>
                <a:sym typeface="Old Standard TT"/>
              </a:rPr>
              <a:t> - the week of sales</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Weekly_Sales</a:t>
            </a:r>
            <a:r>
              <a:rPr lang="en" sz="1100">
                <a:solidFill>
                  <a:schemeClr val="lt1"/>
                </a:solidFill>
                <a:latin typeface="Old Standard TT"/>
                <a:ea typeface="Old Standard TT"/>
                <a:cs typeface="Old Standard TT"/>
                <a:sym typeface="Old Standard TT"/>
              </a:rPr>
              <a:t> - sales for the given store</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Holiday_Flag</a:t>
            </a:r>
            <a:r>
              <a:rPr lang="en" sz="1100">
                <a:solidFill>
                  <a:schemeClr val="lt1"/>
                </a:solidFill>
                <a:latin typeface="Old Standard TT"/>
                <a:ea typeface="Old Standard TT"/>
                <a:cs typeface="Old Standard TT"/>
                <a:sym typeface="Old Standard TT"/>
              </a:rPr>
              <a:t> - whether the week is a special holiday week 1 – Holiday week 0 – Non-holiday week</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Temperature </a:t>
            </a:r>
            <a:r>
              <a:rPr lang="en" sz="1100">
                <a:solidFill>
                  <a:schemeClr val="lt1"/>
                </a:solidFill>
                <a:latin typeface="Old Standard TT"/>
                <a:ea typeface="Old Standard TT"/>
                <a:cs typeface="Old Standard TT"/>
                <a:sym typeface="Old Standard TT"/>
              </a:rPr>
              <a:t>- Temperature on the day of sale</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Fuel_Price</a:t>
            </a:r>
            <a:r>
              <a:rPr lang="en" sz="1100">
                <a:solidFill>
                  <a:schemeClr val="lt1"/>
                </a:solidFill>
                <a:latin typeface="Old Standard TT"/>
                <a:ea typeface="Old Standard TT"/>
                <a:cs typeface="Old Standard TT"/>
                <a:sym typeface="Old Standard TT"/>
              </a:rPr>
              <a:t> - Cost of fuel in the region</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CPI</a:t>
            </a:r>
            <a:r>
              <a:rPr lang="en" sz="1100">
                <a:solidFill>
                  <a:schemeClr val="lt1"/>
                </a:solidFill>
                <a:latin typeface="Old Standard TT"/>
                <a:ea typeface="Old Standard TT"/>
                <a:cs typeface="Old Standard TT"/>
                <a:sym typeface="Old Standard TT"/>
              </a:rPr>
              <a:t> – Prevailing consumer price index</a:t>
            </a:r>
            <a:br>
              <a:rPr lang="en" sz="1100">
                <a:solidFill>
                  <a:schemeClr val="lt1"/>
                </a:solidFill>
                <a:latin typeface="Old Standard TT"/>
                <a:ea typeface="Old Standard TT"/>
                <a:cs typeface="Old Standard TT"/>
                <a:sym typeface="Old Standard TT"/>
              </a:rPr>
            </a:br>
            <a:r>
              <a:rPr b="1" lang="en" sz="1100">
                <a:solidFill>
                  <a:schemeClr val="lt1"/>
                </a:solidFill>
                <a:latin typeface="Old Standard TT"/>
                <a:ea typeface="Old Standard TT"/>
                <a:cs typeface="Old Standard TT"/>
                <a:sym typeface="Old Standard TT"/>
              </a:rPr>
              <a:t>Unemployment</a:t>
            </a:r>
            <a:r>
              <a:rPr lang="en" sz="1100">
                <a:solidFill>
                  <a:schemeClr val="lt1"/>
                </a:solidFill>
                <a:latin typeface="Old Standard TT"/>
                <a:ea typeface="Old Standard TT"/>
                <a:cs typeface="Old Standard TT"/>
                <a:sym typeface="Old Standard TT"/>
              </a:rPr>
              <a:t> - Prevailing unemployment rate</a:t>
            </a:r>
            <a:endParaRPr sz="11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lang="en" sz="1100" u="sng">
                <a:solidFill>
                  <a:schemeClr val="lt1"/>
                </a:solidFill>
                <a:latin typeface="Old Standard TT"/>
                <a:ea typeface="Old Standard TT"/>
                <a:cs typeface="Old Standard TT"/>
                <a:sym typeface="Old Standard TT"/>
              </a:rPr>
              <a:t>Holiday Events: </a:t>
            </a:r>
            <a:br>
              <a:rPr lang="en" sz="1100">
                <a:solidFill>
                  <a:schemeClr val="lt1"/>
                </a:solidFill>
                <a:latin typeface="Old Standard TT"/>
                <a:ea typeface="Old Standard TT"/>
                <a:cs typeface="Old Standard TT"/>
                <a:sym typeface="Old Standard TT"/>
              </a:rPr>
            </a:br>
            <a:r>
              <a:rPr lang="en" sz="1100">
                <a:solidFill>
                  <a:schemeClr val="lt1"/>
                </a:solidFill>
                <a:latin typeface="Old Standard TT"/>
                <a:ea typeface="Old Standard TT"/>
                <a:cs typeface="Old Standard TT"/>
                <a:sym typeface="Old Standard TT"/>
              </a:rPr>
              <a:t>Super Bowl	12-Feb-2010	11-Feb-2011	10-Feb-2012	08-Feb-2013</a:t>
            </a:r>
            <a:br>
              <a:rPr lang="en" sz="1100">
                <a:solidFill>
                  <a:schemeClr val="lt1"/>
                </a:solidFill>
                <a:latin typeface="Old Standard TT"/>
                <a:ea typeface="Old Standard TT"/>
                <a:cs typeface="Old Standard TT"/>
                <a:sym typeface="Old Standard TT"/>
              </a:rPr>
            </a:br>
            <a:r>
              <a:rPr lang="en" sz="1100">
                <a:solidFill>
                  <a:schemeClr val="lt1"/>
                </a:solidFill>
                <a:latin typeface="Old Standard TT"/>
                <a:ea typeface="Old Standard TT"/>
                <a:cs typeface="Old Standard TT"/>
                <a:sym typeface="Old Standard TT"/>
              </a:rPr>
              <a:t>Labour Day	10-Sep-2010	09-Sep-2011	07-Sep-2012	06-Sep-2013</a:t>
            </a:r>
            <a:br>
              <a:rPr lang="en" sz="1100">
                <a:solidFill>
                  <a:schemeClr val="lt1"/>
                </a:solidFill>
                <a:latin typeface="Old Standard TT"/>
                <a:ea typeface="Old Standard TT"/>
                <a:cs typeface="Old Standard TT"/>
                <a:sym typeface="Old Standard TT"/>
              </a:rPr>
            </a:br>
            <a:r>
              <a:rPr lang="en" sz="1100">
                <a:solidFill>
                  <a:schemeClr val="lt1"/>
                </a:solidFill>
                <a:latin typeface="Old Standard TT"/>
                <a:ea typeface="Old Standard TT"/>
                <a:cs typeface="Old Standard TT"/>
                <a:sym typeface="Old Standard TT"/>
              </a:rPr>
              <a:t>Thanksgiving	26-Nov-2010	25-Nov-2011	23-Nov-2012	29-Nov-2013</a:t>
            </a:r>
            <a:br>
              <a:rPr lang="en" sz="1100">
                <a:solidFill>
                  <a:schemeClr val="lt1"/>
                </a:solidFill>
                <a:latin typeface="Old Standard TT"/>
                <a:ea typeface="Old Standard TT"/>
                <a:cs typeface="Old Standard TT"/>
                <a:sym typeface="Old Standard TT"/>
              </a:rPr>
            </a:br>
            <a:r>
              <a:rPr lang="en" sz="1100">
                <a:solidFill>
                  <a:schemeClr val="lt1"/>
                </a:solidFill>
                <a:latin typeface="Old Standard TT"/>
                <a:ea typeface="Old Standard TT"/>
                <a:cs typeface="Old Standard TT"/>
                <a:sym typeface="Old Standard TT"/>
              </a:rPr>
              <a:t>Christmas	31-Dec-2010	30-Dec-2011	28-Dec-2012	27-Dec-2013</a:t>
            </a:r>
            <a:endParaRPr sz="1000">
              <a:solidFill>
                <a:schemeClr val="lt1"/>
              </a:solidFill>
              <a:latin typeface="Old Standard TT"/>
              <a:ea typeface="Old Standard TT"/>
              <a:cs typeface="Old Standard TT"/>
              <a:sym typeface="Old Standard TT"/>
            </a:endParaRPr>
          </a:p>
        </p:txBody>
      </p:sp>
      <p:grpSp>
        <p:nvGrpSpPr>
          <p:cNvPr id="182" name="Google Shape;182;p18"/>
          <p:cNvGrpSpPr/>
          <p:nvPr/>
        </p:nvGrpSpPr>
        <p:grpSpPr>
          <a:xfrm>
            <a:off x="0" y="-2"/>
            <a:ext cx="9144000" cy="444000"/>
            <a:chOff x="0" y="-2"/>
            <a:chExt cx="9144000" cy="444000"/>
          </a:xfrm>
        </p:grpSpPr>
        <p:sp>
          <p:nvSpPr>
            <p:cNvPr id="183" name="Google Shape;183;p18"/>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84" name="Google Shape;184;p18">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185" name="Google Shape;185;p18"/>
          <p:cNvGrpSpPr/>
          <p:nvPr/>
        </p:nvGrpSpPr>
        <p:grpSpPr>
          <a:xfrm>
            <a:off x="3852878" y="25537"/>
            <a:ext cx="1383129" cy="444000"/>
            <a:chOff x="4600627" y="1099608"/>
            <a:chExt cx="1383129" cy="444000"/>
          </a:xfrm>
        </p:grpSpPr>
        <p:pic>
          <p:nvPicPr>
            <p:cNvPr id="186" name="Google Shape;186;p18"/>
            <p:cNvPicPr preferRelativeResize="0"/>
            <p:nvPr/>
          </p:nvPicPr>
          <p:blipFill rotWithShape="1">
            <a:blip r:embed="rId5">
              <a:alphaModFix/>
            </a:blip>
            <a:srcRect b="29545" l="0" r="0" t="29269"/>
            <a:stretch/>
          </p:blipFill>
          <p:spPr>
            <a:xfrm>
              <a:off x="4600627" y="1103620"/>
              <a:ext cx="1369800" cy="389400"/>
            </a:xfrm>
            <a:prstGeom prst="roundRect">
              <a:avLst>
                <a:gd fmla="val 16667" name="adj"/>
              </a:avLst>
            </a:prstGeom>
            <a:noFill/>
            <a:ln>
              <a:noFill/>
            </a:ln>
          </p:spPr>
        </p:pic>
        <p:sp>
          <p:nvSpPr>
            <p:cNvPr id="187" name="Google Shape;187;p18"/>
            <p:cNvSpPr txBox="1"/>
            <p:nvPr/>
          </p:nvSpPr>
          <p:spPr>
            <a:xfrm>
              <a:off x="4998856" y="1146910"/>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Collection</a:t>
              </a:r>
              <a:endParaRPr b="1" sz="1279">
                <a:solidFill>
                  <a:srgbClr val="FFFFFF"/>
                </a:solidFill>
                <a:latin typeface="Poppins"/>
                <a:ea typeface="Poppins"/>
                <a:cs typeface="Poppins"/>
                <a:sym typeface="Poppins"/>
              </a:endParaRPr>
            </a:p>
          </p:txBody>
        </p:sp>
        <p:pic>
          <p:nvPicPr>
            <p:cNvPr id="188" name="Google Shape;188;p18"/>
            <p:cNvPicPr preferRelativeResize="0"/>
            <p:nvPr/>
          </p:nvPicPr>
          <p:blipFill>
            <a:blip r:embed="rId6">
              <a:alphaModFix/>
            </a:blip>
            <a:stretch>
              <a:fillRect/>
            </a:stretch>
          </p:blipFill>
          <p:spPr>
            <a:xfrm>
              <a:off x="4605108" y="1099608"/>
              <a:ext cx="444000" cy="444000"/>
            </a:xfrm>
            <a:prstGeom prst="rect">
              <a:avLst/>
            </a:prstGeom>
            <a:noFill/>
            <a:ln>
              <a:noFill/>
            </a:ln>
          </p:spPr>
        </p:pic>
      </p:grpSp>
      <p:grpSp>
        <p:nvGrpSpPr>
          <p:cNvPr id="189" name="Google Shape;189;p18"/>
          <p:cNvGrpSpPr/>
          <p:nvPr/>
        </p:nvGrpSpPr>
        <p:grpSpPr>
          <a:xfrm>
            <a:off x="2865064" y="26441"/>
            <a:ext cx="421800" cy="392100"/>
            <a:chOff x="3090174" y="207925"/>
            <a:chExt cx="421800" cy="392100"/>
          </a:xfrm>
        </p:grpSpPr>
        <p:pic>
          <p:nvPicPr>
            <p:cNvPr id="190" name="Google Shape;190;p18"/>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91" name="Google Shape;191;p18">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192" name="Google Shape;192;p18"/>
          <p:cNvGrpSpPr/>
          <p:nvPr/>
        </p:nvGrpSpPr>
        <p:grpSpPr>
          <a:xfrm>
            <a:off x="5289102" y="24301"/>
            <a:ext cx="421800" cy="389400"/>
            <a:chOff x="5134275" y="209275"/>
            <a:chExt cx="421800" cy="389400"/>
          </a:xfrm>
        </p:grpSpPr>
        <p:pic>
          <p:nvPicPr>
            <p:cNvPr id="193" name="Google Shape;193;p18"/>
            <p:cNvPicPr preferRelativeResize="0"/>
            <p:nvPr/>
          </p:nvPicPr>
          <p:blipFill rotWithShape="1">
            <a:blip r:embed="rId5">
              <a:alphaModFix/>
            </a:blip>
            <a:srcRect b="29545" l="18473" r="50741" t="29269"/>
            <a:stretch/>
          </p:blipFill>
          <p:spPr>
            <a:xfrm>
              <a:off x="5134275" y="209275"/>
              <a:ext cx="421800" cy="389400"/>
            </a:xfrm>
            <a:prstGeom prst="roundRect">
              <a:avLst>
                <a:gd fmla="val 16667" name="adj"/>
              </a:avLst>
            </a:prstGeom>
            <a:noFill/>
            <a:ln>
              <a:noFill/>
            </a:ln>
          </p:spPr>
        </p:pic>
        <p:pic>
          <p:nvPicPr>
            <p:cNvPr id="194" name="Google Shape;194;p18">
              <a:hlinkClick action="ppaction://hlinksldjump" r:id="rId10"/>
            </p:cNvPr>
            <p:cNvPicPr preferRelativeResize="0"/>
            <p:nvPr/>
          </p:nvPicPr>
          <p:blipFill>
            <a:blip r:embed="rId11">
              <a:alphaModFix/>
            </a:blip>
            <a:stretch>
              <a:fillRect/>
            </a:stretch>
          </p:blipFill>
          <p:spPr>
            <a:xfrm>
              <a:off x="5197835" y="259213"/>
              <a:ext cx="305875" cy="305875"/>
            </a:xfrm>
            <a:prstGeom prst="rect">
              <a:avLst/>
            </a:prstGeom>
            <a:noFill/>
            <a:ln>
              <a:noFill/>
            </a:ln>
          </p:spPr>
        </p:pic>
      </p:grpSp>
      <p:grpSp>
        <p:nvGrpSpPr>
          <p:cNvPr id="195" name="Google Shape;195;p18"/>
          <p:cNvGrpSpPr/>
          <p:nvPr/>
        </p:nvGrpSpPr>
        <p:grpSpPr>
          <a:xfrm>
            <a:off x="5787185" y="22951"/>
            <a:ext cx="421800" cy="392100"/>
            <a:chOff x="4623250" y="207925"/>
            <a:chExt cx="421800" cy="392100"/>
          </a:xfrm>
        </p:grpSpPr>
        <p:pic>
          <p:nvPicPr>
            <p:cNvPr id="196" name="Google Shape;196;p18"/>
            <p:cNvPicPr preferRelativeResize="0"/>
            <p:nvPr/>
          </p:nvPicPr>
          <p:blipFill rotWithShape="1">
            <a:blip r:embed="rId12">
              <a:alphaModFix/>
            </a:blip>
            <a:srcRect b="37467" l="16911" r="63701" t="31577"/>
            <a:stretch/>
          </p:blipFill>
          <p:spPr>
            <a:xfrm>
              <a:off x="4623250" y="207925"/>
              <a:ext cx="421800" cy="392100"/>
            </a:xfrm>
            <a:prstGeom prst="roundRect">
              <a:avLst>
                <a:gd fmla="val 16667" name="adj"/>
              </a:avLst>
            </a:prstGeom>
            <a:noFill/>
            <a:ln>
              <a:noFill/>
            </a:ln>
          </p:spPr>
        </p:pic>
        <p:pic>
          <p:nvPicPr>
            <p:cNvPr id="197" name="Google Shape;197;p18">
              <a:hlinkClick action="ppaction://hlinksldjump" r:id="rId13"/>
            </p:cNvPr>
            <p:cNvPicPr preferRelativeResize="0"/>
            <p:nvPr/>
          </p:nvPicPr>
          <p:blipFill>
            <a:blip r:embed="rId14">
              <a:alphaModFix/>
            </a:blip>
            <a:stretch>
              <a:fillRect/>
            </a:stretch>
          </p:blipFill>
          <p:spPr>
            <a:xfrm>
              <a:off x="4701114" y="260216"/>
              <a:ext cx="274250" cy="303861"/>
            </a:xfrm>
            <a:prstGeom prst="rect">
              <a:avLst/>
            </a:prstGeom>
            <a:noFill/>
            <a:ln>
              <a:noFill/>
            </a:ln>
          </p:spPr>
        </p:pic>
      </p:grpSp>
      <p:grpSp>
        <p:nvGrpSpPr>
          <p:cNvPr id="198" name="Google Shape;198;p18"/>
          <p:cNvGrpSpPr/>
          <p:nvPr/>
        </p:nvGrpSpPr>
        <p:grpSpPr>
          <a:xfrm>
            <a:off x="3358793" y="20738"/>
            <a:ext cx="421800" cy="392100"/>
            <a:chOff x="3601198" y="207925"/>
            <a:chExt cx="421800" cy="392100"/>
          </a:xfrm>
        </p:grpSpPr>
        <p:pic>
          <p:nvPicPr>
            <p:cNvPr id="199" name="Google Shape;199;p18"/>
            <p:cNvPicPr preferRelativeResize="0"/>
            <p:nvPr/>
          </p:nvPicPr>
          <p:blipFill rotWithShape="1">
            <a:blip r:embed="rId15">
              <a:alphaModFix/>
            </a:blip>
            <a:srcRect b="25897" l="54847" r="16677" t="25577"/>
            <a:stretch/>
          </p:blipFill>
          <p:spPr>
            <a:xfrm flipH="1">
              <a:off x="3601198" y="207925"/>
              <a:ext cx="421800" cy="392100"/>
            </a:xfrm>
            <a:prstGeom prst="roundRect">
              <a:avLst>
                <a:gd fmla="val 16667" name="adj"/>
              </a:avLst>
            </a:prstGeom>
            <a:noFill/>
            <a:ln>
              <a:noFill/>
            </a:ln>
          </p:spPr>
        </p:pic>
        <p:pic>
          <p:nvPicPr>
            <p:cNvPr id="200" name="Google Shape;200;p18">
              <a:hlinkClick action="ppaction://hlinksldjump" r:id="rId16"/>
            </p:cNvPr>
            <p:cNvPicPr preferRelativeResize="0"/>
            <p:nvPr/>
          </p:nvPicPr>
          <p:blipFill>
            <a:blip r:embed="rId17">
              <a:alphaModFix/>
            </a:blip>
            <a:stretch>
              <a:fillRect/>
            </a:stretch>
          </p:blipFill>
          <p:spPr>
            <a:xfrm>
              <a:off x="3674975" y="253221"/>
              <a:ext cx="274250" cy="3058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19"/>
          <p:cNvSpPr txBox="1"/>
          <p:nvPr/>
        </p:nvSpPr>
        <p:spPr>
          <a:xfrm>
            <a:off x="0" y="444000"/>
            <a:ext cx="9144000" cy="46071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Creating a duplicate table to preserve the original.</a:t>
            </a:r>
            <a:br>
              <a:rPr lang="en" sz="1300">
                <a:solidFill>
                  <a:schemeClr val="lt1"/>
                </a:solidFill>
                <a:latin typeface="Old Standard TT"/>
                <a:ea typeface="Old Standard TT"/>
                <a:cs typeface="Old Standard TT"/>
                <a:sym typeface="Old Standard TT"/>
              </a:rPr>
            </a:b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lang="en" sz="1300">
                <a:solidFill>
                  <a:schemeClr val="lt1"/>
                </a:solidFill>
                <a:latin typeface="Old Standard TT"/>
                <a:ea typeface="Old Standard TT"/>
                <a:cs typeface="Old Standard TT"/>
                <a:sym typeface="Old Standard TT"/>
              </a:rPr>
              <a:t> </a:t>
            </a:r>
            <a:r>
              <a:rPr lang="en" sz="1300">
                <a:solidFill>
                  <a:schemeClr val="lt1"/>
                </a:solidFill>
                <a:latin typeface="Old Standard TT"/>
                <a:ea typeface="Old Standard TT"/>
                <a:cs typeface="Old Standard TT"/>
                <a:sym typeface="Old Standard TT"/>
              </a:rPr>
              <a:t>No Duplicates were found.</a:t>
            </a:r>
            <a:br>
              <a:rPr lang="en" sz="1300">
                <a:solidFill>
                  <a:schemeClr val="lt1"/>
                </a:solidFill>
                <a:latin typeface="Old Standard TT"/>
                <a:ea typeface="Old Standard TT"/>
                <a:cs typeface="Old Standard TT"/>
                <a:sym typeface="Old Standard TT"/>
              </a:rPr>
            </a:b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300">
              <a:solidFill>
                <a:schemeClr val="lt1"/>
              </a:solidFill>
              <a:latin typeface="Old Standard TT"/>
              <a:ea typeface="Old Standard TT"/>
              <a:cs typeface="Old Standard TT"/>
              <a:sym typeface="Old Standard TT"/>
            </a:endParaRPr>
          </a:p>
          <a:p>
            <a:pPr indent="0" lvl="0" marL="457200" rtl="0" algn="l">
              <a:lnSpc>
                <a:spcPct val="115000"/>
              </a:lnSpc>
              <a:spcBef>
                <a:spcPts val="1200"/>
              </a:spcBef>
              <a:spcAft>
                <a:spcPts val="1200"/>
              </a:spcAft>
              <a:buNone/>
            </a:pPr>
            <a:r>
              <a:t/>
            </a:r>
            <a:endParaRPr sz="1300">
              <a:solidFill>
                <a:schemeClr val="lt1"/>
              </a:solidFill>
              <a:latin typeface="Old Standard TT"/>
              <a:ea typeface="Old Standard TT"/>
              <a:cs typeface="Old Standard TT"/>
              <a:sym typeface="Old Standard TT"/>
            </a:endParaRPr>
          </a:p>
        </p:txBody>
      </p:sp>
      <p:pic>
        <p:nvPicPr>
          <p:cNvPr id="206" name="Google Shape;206;p19"/>
          <p:cNvPicPr preferRelativeResize="0"/>
          <p:nvPr/>
        </p:nvPicPr>
        <p:blipFill>
          <a:blip r:embed="rId4">
            <a:alphaModFix/>
          </a:blip>
          <a:stretch>
            <a:fillRect/>
          </a:stretch>
        </p:blipFill>
        <p:spPr>
          <a:xfrm>
            <a:off x="145775" y="823998"/>
            <a:ext cx="4105250" cy="1274050"/>
          </a:xfrm>
          <a:prstGeom prst="rect">
            <a:avLst/>
          </a:prstGeom>
          <a:noFill/>
          <a:ln>
            <a:noFill/>
          </a:ln>
        </p:spPr>
      </p:pic>
      <p:pic>
        <p:nvPicPr>
          <p:cNvPr id="207" name="Google Shape;207;p19"/>
          <p:cNvPicPr preferRelativeResize="0"/>
          <p:nvPr/>
        </p:nvPicPr>
        <p:blipFill>
          <a:blip r:embed="rId5">
            <a:alphaModFix/>
          </a:blip>
          <a:stretch>
            <a:fillRect/>
          </a:stretch>
        </p:blipFill>
        <p:spPr>
          <a:xfrm>
            <a:off x="145772" y="3039201"/>
            <a:ext cx="7050350" cy="1841175"/>
          </a:xfrm>
          <a:prstGeom prst="rect">
            <a:avLst/>
          </a:prstGeom>
          <a:noFill/>
          <a:ln>
            <a:noFill/>
          </a:ln>
        </p:spPr>
      </p:pic>
      <p:pic>
        <p:nvPicPr>
          <p:cNvPr id="208" name="Google Shape;208;p19"/>
          <p:cNvPicPr preferRelativeResize="0"/>
          <p:nvPr/>
        </p:nvPicPr>
        <p:blipFill>
          <a:blip r:embed="rId6">
            <a:alphaModFix/>
          </a:blip>
          <a:stretch>
            <a:fillRect/>
          </a:stretch>
        </p:blipFill>
        <p:spPr>
          <a:xfrm>
            <a:off x="5672946" y="787957"/>
            <a:ext cx="2826775" cy="2114450"/>
          </a:xfrm>
          <a:prstGeom prst="rect">
            <a:avLst/>
          </a:prstGeom>
          <a:noFill/>
          <a:ln>
            <a:noFill/>
          </a:ln>
        </p:spPr>
      </p:pic>
      <p:sp>
        <p:nvSpPr>
          <p:cNvPr id="209" name="Google Shape;209;p19"/>
          <p:cNvSpPr txBox="1"/>
          <p:nvPr/>
        </p:nvSpPr>
        <p:spPr>
          <a:xfrm>
            <a:off x="5221450" y="418975"/>
            <a:ext cx="3922500" cy="3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300">
                <a:solidFill>
                  <a:schemeClr val="lt1"/>
                </a:solidFill>
                <a:latin typeface="Old Standard TT"/>
                <a:ea typeface="Old Standard TT"/>
                <a:cs typeface="Old Standard TT"/>
                <a:sym typeface="Old Standard TT"/>
              </a:rPr>
              <a:t>Converting the date format from String to Date.</a:t>
            </a:r>
            <a:endParaRPr sz="1300">
              <a:solidFill>
                <a:schemeClr val="lt1"/>
              </a:solidFill>
              <a:latin typeface="Old Standard TT"/>
              <a:ea typeface="Old Standard TT"/>
              <a:cs typeface="Old Standard TT"/>
              <a:sym typeface="Old Standard TT"/>
            </a:endParaRPr>
          </a:p>
        </p:txBody>
      </p:sp>
      <p:grpSp>
        <p:nvGrpSpPr>
          <p:cNvPr id="210" name="Google Shape;210;p19"/>
          <p:cNvGrpSpPr/>
          <p:nvPr/>
        </p:nvGrpSpPr>
        <p:grpSpPr>
          <a:xfrm>
            <a:off x="0" y="-2"/>
            <a:ext cx="9144000" cy="444000"/>
            <a:chOff x="0" y="-2"/>
            <a:chExt cx="9144000" cy="444000"/>
          </a:xfrm>
        </p:grpSpPr>
        <p:sp>
          <p:nvSpPr>
            <p:cNvPr id="211" name="Google Shape;211;p19"/>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12" name="Google Shape;212;p19">
              <a:hlinkClick/>
            </p:cNvPr>
            <p:cNvPicPr preferRelativeResize="0"/>
            <p:nvPr/>
          </p:nvPicPr>
          <p:blipFill>
            <a:blip r:embed="rId7">
              <a:alphaModFix/>
            </a:blip>
            <a:stretch>
              <a:fillRect/>
            </a:stretch>
          </p:blipFill>
          <p:spPr>
            <a:xfrm>
              <a:off x="55231" y="25962"/>
              <a:ext cx="392074" cy="392074"/>
            </a:xfrm>
            <a:prstGeom prst="rect">
              <a:avLst/>
            </a:prstGeom>
            <a:noFill/>
            <a:ln>
              <a:noFill/>
            </a:ln>
          </p:spPr>
        </p:pic>
      </p:grpSp>
      <p:grpSp>
        <p:nvGrpSpPr>
          <p:cNvPr id="213" name="Google Shape;213;p19"/>
          <p:cNvGrpSpPr/>
          <p:nvPr/>
        </p:nvGrpSpPr>
        <p:grpSpPr>
          <a:xfrm>
            <a:off x="4333025" y="25942"/>
            <a:ext cx="1407312" cy="392100"/>
            <a:chOff x="4383125" y="695567"/>
            <a:chExt cx="1407312" cy="392100"/>
          </a:xfrm>
        </p:grpSpPr>
        <p:pic>
          <p:nvPicPr>
            <p:cNvPr id="214" name="Google Shape;214;p19"/>
            <p:cNvPicPr preferRelativeResize="0"/>
            <p:nvPr/>
          </p:nvPicPr>
          <p:blipFill rotWithShape="1">
            <a:blip r:embed="rId8">
              <a:alphaModFix/>
            </a:blip>
            <a:srcRect b="50935" l="0" r="675" t="20584"/>
            <a:stretch/>
          </p:blipFill>
          <p:spPr>
            <a:xfrm>
              <a:off x="4383125" y="695567"/>
              <a:ext cx="1369800" cy="392100"/>
            </a:xfrm>
            <a:prstGeom prst="roundRect">
              <a:avLst>
                <a:gd fmla="val 16667" name="adj"/>
              </a:avLst>
            </a:prstGeom>
            <a:noFill/>
            <a:ln>
              <a:noFill/>
            </a:ln>
          </p:spPr>
        </p:pic>
        <p:pic>
          <p:nvPicPr>
            <p:cNvPr id="215" name="Google Shape;215;p19"/>
            <p:cNvPicPr preferRelativeResize="0"/>
            <p:nvPr/>
          </p:nvPicPr>
          <p:blipFill>
            <a:blip r:embed="rId9">
              <a:alphaModFix/>
            </a:blip>
            <a:stretch>
              <a:fillRect/>
            </a:stretch>
          </p:blipFill>
          <p:spPr>
            <a:xfrm>
              <a:off x="4441825" y="729475"/>
              <a:ext cx="324300" cy="324300"/>
            </a:xfrm>
            <a:prstGeom prst="rect">
              <a:avLst/>
            </a:prstGeom>
            <a:noFill/>
            <a:ln>
              <a:noFill/>
            </a:ln>
          </p:spPr>
        </p:pic>
        <p:sp>
          <p:nvSpPr>
            <p:cNvPr id="216" name="Google Shape;216;p19"/>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217" name="Google Shape;217;p19"/>
          <p:cNvPicPr preferRelativeResize="0"/>
          <p:nvPr/>
        </p:nvPicPr>
        <p:blipFill rotWithShape="1">
          <a:blip r:embed="rId10">
            <a:alphaModFix amt="58000"/>
          </a:blip>
          <a:srcRect b="28888" l="21250" r="53306" t="29061"/>
          <a:stretch/>
        </p:blipFill>
        <p:spPr>
          <a:xfrm>
            <a:off x="2847032" y="26441"/>
            <a:ext cx="421800" cy="392100"/>
          </a:xfrm>
          <a:prstGeom prst="roundRect">
            <a:avLst>
              <a:gd fmla="val 16667" name="adj"/>
            </a:avLst>
          </a:prstGeom>
          <a:noFill/>
          <a:ln>
            <a:noFill/>
          </a:ln>
        </p:spPr>
      </p:pic>
      <p:pic>
        <p:nvPicPr>
          <p:cNvPr id="218" name="Google Shape;218;p19">
            <a:hlinkClick action="ppaction://hlinksldjump" r:id="rId11"/>
          </p:cNvPr>
          <p:cNvPicPr preferRelativeResize="0"/>
          <p:nvPr/>
        </p:nvPicPr>
        <p:blipFill>
          <a:blip r:embed="rId12">
            <a:alphaModFix/>
          </a:blip>
          <a:stretch>
            <a:fillRect/>
          </a:stretch>
        </p:blipFill>
        <p:spPr>
          <a:xfrm>
            <a:off x="2931040" y="51015"/>
            <a:ext cx="253800" cy="342950"/>
          </a:xfrm>
          <a:prstGeom prst="rect">
            <a:avLst/>
          </a:prstGeom>
          <a:noFill/>
          <a:ln>
            <a:noFill/>
          </a:ln>
        </p:spPr>
      </p:pic>
      <p:grpSp>
        <p:nvGrpSpPr>
          <p:cNvPr id="219" name="Google Shape;219;p19"/>
          <p:cNvGrpSpPr/>
          <p:nvPr/>
        </p:nvGrpSpPr>
        <p:grpSpPr>
          <a:xfrm>
            <a:off x="3374384" y="26441"/>
            <a:ext cx="421800" cy="392100"/>
            <a:chOff x="3358056" y="26441"/>
            <a:chExt cx="421800" cy="392100"/>
          </a:xfrm>
        </p:grpSpPr>
        <p:pic>
          <p:nvPicPr>
            <p:cNvPr id="220" name="Google Shape;220;p19"/>
            <p:cNvPicPr preferRelativeResize="0"/>
            <p:nvPr/>
          </p:nvPicPr>
          <p:blipFill rotWithShape="1">
            <a:blip r:embed="rId13">
              <a:alphaModFix/>
            </a:blip>
            <a:srcRect b="25897" l="54847" r="16677" t="25577"/>
            <a:stretch/>
          </p:blipFill>
          <p:spPr>
            <a:xfrm flipH="1">
              <a:off x="3358056" y="26441"/>
              <a:ext cx="421800" cy="392100"/>
            </a:xfrm>
            <a:prstGeom prst="roundRect">
              <a:avLst>
                <a:gd fmla="val 16667" name="adj"/>
              </a:avLst>
            </a:prstGeom>
            <a:noFill/>
            <a:ln>
              <a:noFill/>
            </a:ln>
          </p:spPr>
        </p:pic>
        <p:pic>
          <p:nvPicPr>
            <p:cNvPr id="221" name="Google Shape;221;p19">
              <a:hlinkClick action="ppaction://hlinksldjump" r:id="rId14"/>
            </p:cNvPr>
            <p:cNvPicPr preferRelativeResize="0"/>
            <p:nvPr/>
          </p:nvPicPr>
          <p:blipFill>
            <a:blip r:embed="rId15">
              <a:alphaModFix/>
            </a:blip>
            <a:stretch>
              <a:fillRect/>
            </a:stretch>
          </p:blipFill>
          <p:spPr>
            <a:xfrm>
              <a:off x="3431833" y="71737"/>
              <a:ext cx="274250" cy="305875"/>
            </a:xfrm>
            <a:prstGeom prst="rect">
              <a:avLst/>
            </a:prstGeom>
            <a:noFill/>
            <a:ln>
              <a:noFill/>
            </a:ln>
          </p:spPr>
        </p:pic>
      </p:grpSp>
      <p:pic>
        <p:nvPicPr>
          <p:cNvPr id="222" name="Google Shape;222;p19"/>
          <p:cNvPicPr preferRelativeResize="0"/>
          <p:nvPr/>
        </p:nvPicPr>
        <p:blipFill rotWithShape="1">
          <a:blip r:embed="rId8">
            <a:alphaModFix/>
          </a:blip>
          <a:srcRect b="50935" l="31164" r="38255" t="20584"/>
          <a:stretch/>
        </p:blipFill>
        <p:spPr>
          <a:xfrm>
            <a:off x="3869083" y="26441"/>
            <a:ext cx="421800" cy="392100"/>
          </a:xfrm>
          <a:prstGeom prst="roundRect">
            <a:avLst>
              <a:gd fmla="val 16667" name="adj"/>
            </a:avLst>
          </a:prstGeom>
          <a:noFill/>
          <a:ln>
            <a:noFill/>
          </a:ln>
        </p:spPr>
      </p:pic>
      <p:pic>
        <p:nvPicPr>
          <p:cNvPr id="223" name="Google Shape;223;p19">
            <a:hlinkClick action="ppaction://hlinksldjump" r:id="rId16"/>
          </p:cNvPr>
          <p:cNvPicPr preferRelativeResize="0"/>
          <p:nvPr/>
        </p:nvPicPr>
        <p:blipFill>
          <a:blip r:embed="rId17">
            <a:alphaModFix/>
          </a:blip>
          <a:stretch>
            <a:fillRect/>
          </a:stretch>
        </p:blipFill>
        <p:spPr>
          <a:xfrm>
            <a:off x="3897108" y="41842"/>
            <a:ext cx="367275" cy="367250"/>
          </a:xfrm>
          <a:prstGeom prst="rect">
            <a:avLst/>
          </a:prstGeom>
          <a:noFill/>
          <a:ln>
            <a:noFill/>
          </a:ln>
        </p:spPr>
      </p:pic>
      <p:pic>
        <p:nvPicPr>
          <p:cNvPr id="224" name="Google Shape;224;p19"/>
          <p:cNvPicPr preferRelativeResize="0"/>
          <p:nvPr/>
        </p:nvPicPr>
        <p:blipFill rotWithShape="1">
          <a:blip r:embed="rId18">
            <a:alphaModFix/>
          </a:blip>
          <a:srcRect b="37467" l="16911" r="63701" t="31577"/>
          <a:stretch/>
        </p:blipFill>
        <p:spPr>
          <a:xfrm>
            <a:off x="5740069" y="22951"/>
            <a:ext cx="421800" cy="392100"/>
          </a:xfrm>
          <a:prstGeom prst="roundRect">
            <a:avLst>
              <a:gd fmla="val 16667" name="adj"/>
            </a:avLst>
          </a:prstGeom>
          <a:noFill/>
          <a:ln>
            <a:noFill/>
          </a:ln>
        </p:spPr>
      </p:pic>
      <p:pic>
        <p:nvPicPr>
          <p:cNvPr id="225" name="Google Shape;225;p19">
            <a:hlinkClick action="ppaction://hlinksldjump" r:id="rId19"/>
          </p:cNvPr>
          <p:cNvPicPr preferRelativeResize="0"/>
          <p:nvPr/>
        </p:nvPicPr>
        <p:blipFill>
          <a:blip r:embed="rId20">
            <a:alphaModFix/>
          </a:blip>
          <a:stretch>
            <a:fillRect/>
          </a:stretch>
        </p:blipFill>
        <p:spPr>
          <a:xfrm>
            <a:off x="5817933" y="75242"/>
            <a:ext cx="274250" cy="303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0"/>
          <p:cNvSpPr txBox="1"/>
          <p:nvPr/>
        </p:nvSpPr>
        <p:spPr>
          <a:xfrm>
            <a:off x="0" y="443897"/>
            <a:ext cx="9144000" cy="4607100"/>
          </a:xfrm>
          <a:prstGeom prst="rect">
            <a:avLst/>
          </a:prstGeom>
          <a:solidFill>
            <a:srgbClr val="000000">
              <a:alpha val="702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solidFill>
                  <a:schemeClr val="lt1"/>
                </a:solidFill>
                <a:latin typeface="Old Standard TT"/>
                <a:ea typeface="Old Standard TT"/>
                <a:cs typeface="Old Standard TT"/>
                <a:sym typeface="Old Standard TT"/>
              </a:rPr>
              <a:t>Converting Temperature from Fahrenheit to Celsius (</a:t>
            </a:r>
            <a:r>
              <a:rPr lang="en" sz="1300">
                <a:solidFill>
                  <a:schemeClr val="lt1"/>
                </a:solidFill>
                <a:latin typeface="Old Standard TT"/>
                <a:ea typeface="Old Standard TT"/>
                <a:cs typeface="Old Standard TT"/>
                <a:sym typeface="Old Standard TT"/>
              </a:rPr>
              <a:t>°C</a:t>
            </a:r>
            <a:r>
              <a:rPr lang="en" sz="1300">
                <a:solidFill>
                  <a:schemeClr val="lt1"/>
                </a:solidFill>
                <a:latin typeface="Old Standard TT"/>
                <a:ea typeface="Old Standard TT"/>
                <a:cs typeface="Old Standard TT"/>
                <a:sym typeface="Old Standard TT"/>
              </a:rPr>
              <a:t>).</a:t>
            </a:r>
            <a:endParaRPr sz="13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b="1" sz="1200">
              <a:solidFill>
                <a:schemeClr val="lt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Clr>
                <a:schemeClr val="dk1"/>
              </a:buClr>
              <a:buSzPts val="1100"/>
              <a:buFont typeface="Arial"/>
              <a:buNone/>
            </a:pPr>
            <a:br>
              <a:rPr b="1" lang="en" sz="1200">
                <a:solidFill>
                  <a:schemeClr val="lt1"/>
                </a:solidFill>
                <a:latin typeface="Old Standard TT"/>
                <a:ea typeface="Old Standard TT"/>
                <a:cs typeface="Old Standard TT"/>
                <a:sym typeface="Old Standard TT"/>
              </a:rPr>
            </a:br>
            <a:r>
              <a:rPr lang="en" sz="1300">
                <a:solidFill>
                  <a:schemeClr val="lt1"/>
                </a:solidFill>
                <a:latin typeface="Old Standard TT"/>
                <a:ea typeface="Old Standard TT"/>
                <a:cs typeface="Old Standard TT"/>
                <a:sym typeface="Old Standard TT"/>
              </a:rPr>
              <a:t>Adding a column (Day_Type) with the name of the Holidays for a deeper analysis.</a:t>
            </a:r>
            <a:endParaRPr sz="1300">
              <a:solidFill>
                <a:schemeClr val="lt1"/>
              </a:solidFill>
              <a:latin typeface="Old Standard TT"/>
              <a:ea typeface="Old Standard TT"/>
              <a:cs typeface="Old Standard TT"/>
              <a:sym typeface="Old Standard TT"/>
            </a:endParaRPr>
          </a:p>
        </p:txBody>
      </p:sp>
      <p:pic>
        <p:nvPicPr>
          <p:cNvPr id="231" name="Google Shape;231;p20"/>
          <p:cNvPicPr preferRelativeResize="0"/>
          <p:nvPr/>
        </p:nvPicPr>
        <p:blipFill>
          <a:blip r:embed="rId4">
            <a:alphaModFix/>
          </a:blip>
          <a:stretch>
            <a:fillRect/>
          </a:stretch>
        </p:blipFill>
        <p:spPr>
          <a:xfrm>
            <a:off x="113050" y="906453"/>
            <a:ext cx="3381375" cy="790575"/>
          </a:xfrm>
          <a:prstGeom prst="rect">
            <a:avLst/>
          </a:prstGeom>
          <a:noFill/>
          <a:ln>
            <a:noFill/>
          </a:ln>
        </p:spPr>
      </p:pic>
      <p:pic>
        <p:nvPicPr>
          <p:cNvPr id="232" name="Google Shape;232;p20"/>
          <p:cNvPicPr preferRelativeResize="0"/>
          <p:nvPr/>
        </p:nvPicPr>
        <p:blipFill>
          <a:blip r:embed="rId5">
            <a:alphaModFix/>
          </a:blip>
          <a:stretch>
            <a:fillRect/>
          </a:stretch>
        </p:blipFill>
        <p:spPr>
          <a:xfrm>
            <a:off x="113050" y="2232350"/>
            <a:ext cx="6399100" cy="2724025"/>
          </a:xfrm>
          <a:prstGeom prst="rect">
            <a:avLst/>
          </a:prstGeom>
          <a:noFill/>
          <a:ln>
            <a:noFill/>
          </a:ln>
        </p:spPr>
      </p:pic>
      <p:grpSp>
        <p:nvGrpSpPr>
          <p:cNvPr id="233" name="Google Shape;233;p20"/>
          <p:cNvGrpSpPr/>
          <p:nvPr/>
        </p:nvGrpSpPr>
        <p:grpSpPr>
          <a:xfrm>
            <a:off x="0" y="-2"/>
            <a:ext cx="9144000" cy="444000"/>
            <a:chOff x="0" y="-2"/>
            <a:chExt cx="9144000" cy="444000"/>
          </a:xfrm>
        </p:grpSpPr>
        <p:sp>
          <p:nvSpPr>
            <p:cNvPr id="234" name="Google Shape;234;p20"/>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35" name="Google Shape;235;p20">
              <a:hlinkClick/>
            </p:cNvPr>
            <p:cNvPicPr preferRelativeResize="0"/>
            <p:nvPr/>
          </p:nvPicPr>
          <p:blipFill>
            <a:blip r:embed="rId6">
              <a:alphaModFix/>
            </a:blip>
            <a:stretch>
              <a:fillRect/>
            </a:stretch>
          </p:blipFill>
          <p:spPr>
            <a:xfrm>
              <a:off x="55231" y="25962"/>
              <a:ext cx="392074" cy="392074"/>
            </a:xfrm>
            <a:prstGeom prst="rect">
              <a:avLst/>
            </a:prstGeom>
            <a:noFill/>
            <a:ln>
              <a:noFill/>
            </a:ln>
          </p:spPr>
        </p:pic>
      </p:grpSp>
      <p:grpSp>
        <p:nvGrpSpPr>
          <p:cNvPr id="236" name="Google Shape;236;p20"/>
          <p:cNvGrpSpPr/>
          <p:nvPr/>
        </p:nvGrpSpPr>
        <p:grpSpPr>
          <a:xfrm>
            <a:off x="4333025" y="25942"/>
            <a:ext cx="1407312" cy="392100"/>
            <a:chOff x="4383125" y="695567"/>
            <a:chExt cx="1407312" cy="392100"/>
          </a:xfrm>
        </p:grpSpPr>
        <p:pic>
          <p:nvPicPr>
            <p:cNvPr id="237" name="Google Shape;237;p20"/>
            <p:cNvPicPr preferRelativeResize="0"/>
            <p:nvPr/>
          </p:nvPicPr>
          <p:blipFill rotWithShape="1">
            <a:blip r:embed="rId7">
              <a:alphaModFix/>
            </a:blip>
            <a:srcRect b="50935" l="0" r="675" t="20584"/>
            <a:stretch/>
          </p:blipFill>
          <p:spPr>
            <a:xfrm>
              <a:off x="4383125" y="695567"/>
              <a:ext cx="1369800" cy="392100"/>
            </a:xfrm>
            <a:prstGeom prst="roundRect">
              <a:avLst>
                <a:gd fmla="val 16667" name="adj"/>
              </a:avLst>
            </a:prstGeom>
            <a:noFill/>
            <a:ln>
              <a:noFill/>
            </a:ln>
          </p:spPr>
        </p:pic>
        <p:pic>
          <p:nvPicPr>
            <p:cNvPr id="238" name="Google Shape;238;p20"/>
            <p:cNvPicPr preferRelativeResize="0"/>
            <p:nvPr/>
          </p:nvPicPr>
          <p:blipFill>
            <a:blip r:embed="rId8">
              <a:alphaModFix/>
            </a:blip>
            <a:stretch>
              <a:fillRect/>
            </a:stretch>
          </p:blipFill>
          <p:spPr>
            <a:xfrm>
              <a:off x="4441825" y="729475"/>
              <a:ext cx="324300" cy="324300"/>
            </a:xfrm>
            <a:prstGeom prst="rect">
              <a:avLst/>
            </a:prstGeom>
            <a:noFill/>
            <a:ln>
              <a:noFill/>
            </a:ln>
          </p:spPr>
        </p:pic>
        <p:sp>
          <p:nvSpPr>
            <p:cNvPr id="239" name="Google Shape;239;p20"/>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240" name="Google Shape;240;p20"/>
          <p:cNvPicPr preferRelativeResize="0"/>
          <p:nvPr/>
        </p:nvPicPr>
        <p:blipFill rotWithShape="1">
          <a:blip r:embed="rId9">
            <a:alphaModFix amt="58000"/>
          </a:blip>
          <a:srcRect b="28888" l="21250" r="53306" t="29061"/>
          <a:stretch/>
        </p:blipFill>
        <p:spPr>
          <a:xfrm>
            <a:off x="2847032" y="26441"/>
            <a:ext cx="421800" cy="392100"/>
          </a:xfrm>
          <a:prstGeom prst="roundRect">
            <a:avLst>
              <a:gd fmla="val 16667" name="adj"/>
            </a:avLst>
          </a:prstGeom>
          <a:noFill/>
          <a:ln>
            <a:noFill/>
          </a:ln>
        </p:spPr>
      </p:pic>
      <p:pic>
        <p:nvPicPr>
          <p:cNvPr id="241" name="Google Shape;241;p20">
            <a:hlinkClick action="ppaction://hlinksldjump" r:id="rId10"/>
          </p:cNvPr>
          <p:cNvPicPr preferRelativeResize="0"/>
          <p:nvPr/>
        </p:nvPicPr>
        <p:blipFill>
          <a:blip r:embed="rId11">
            <a:alphaModFix/>
          </a:blip>
          <a:stretch>
            <a:fillRect/>
          </a:stretch>
        </p:blipFill>
        <p:spPr>
          <a:xfrm>
            <a:off x="2931040" y="51015"/>
            <a:ext cx="253800" cy="342950"/>
          </a:xfrm>
          <a:prstGeom prst="rect">
            <a:avLst/>
          </a:prstGeom>
          <a:noFill/>
          <a:ln>
            <a:noFill/>
          </a:ln>
        </p:spPr>
      </p:pic>
      <p:pic>
        <p:nvPicPr>
          <p:cNvPr id="242" name="Google Shape;242;p20"/>
          <p:cNvPicPr preferRelativeResize="0"/>
          <p:nvPr/>
        </p:nvPicPr>
        <p:blipFill rotWithShape="1">
          <a:blip r:embed="rId12">
            <a:alphaModFix/>
          </a:blip>
          <a:srcRect b="25897" l="54847" r="16677" t="25577"/>
          <a:stretch/>
        </p:blipFill>
        <p:spPr>
          <a:xfrm flipH="1">
            <a:off x="3358056" y="26441"/>
            <a:ext cx="421800" cy="392100"/>
          </a:xfrm>
          <a:prstGeom prst="roundRect">
            <a:avLst>
              <a:gd fmla="val 16667" name="adj"/>
            </a:avLst>
          </a:prstGeom>
          <a:noFill/>
          <a:ln>
            <a:noFill/>
          </a:ln>
        </p:spPr>
      </p:pic>
      <p:pic>
        <p:nvPicPr>
          <p:cNvPr id="243" name="Google Shape;243;p20">
            <a:hlinkClick action="ppaction://hlinksldjump" r:id="rId13"/>
          </p:cNvPr>
          <p:cNvPicPr preferRelativeResize="0"/>
          <p:nvPr/>
        </p:nvPicPr>
        <p:blipFill>
          <a:blip r:embed="rId14">
            <a:alphaModFix/>
          </a:blip>
          <a:stretch>
            <a:fillRect/>
          </a:stretch>
        </p:blipFill>
        <p:spPr>
          <a:xfrm>
            <a:off x="3431833" y="71737"/>
            <a:ext cx="274250" cy="305875"/>
          </a:xfrm>
          <a:prstGeom prst="rect">
            <a:avLst/>
          </a:prstGeom>
          <a:noFill/>
          <a:ln>
            <a:noFill/>
          </a:ln>
        </p:spPr>
      </p:pic>
      <p:pic>
        <p:nvPicPr>
          <p:cNvPr id="244" name="Google Shape;244;p20"/>
          <p:cNvPicPr preferRelativeResize="0"/>
          <p:nvPr/>
        </p:nvPicPr>
        <p:blipFill rotWithShape="1">
          <a:blip r:embed="rId7">
            <a:alphaModFix/>
          </a:blip>
          <a:srcRect b="50935" l="31164" r="38255" t="20584"/>
          <a:stretch/>
        </p:blipFill>
        <p:spPr>
          <a:xfrm>
            <a:off x="3869083" y="26441"/>
            <a:ext cx="421800" cy="392100"/>
          </a:xfrm>
          <a:prstGeom prst="roundRect">
            <a:avLst>
              <a:gd fmla="val 16667" name="adj"/>
            </a:avLst>
          </a:prstGeom>
          <a:noFill/>
          <a:ln>
            <a:noFill/>
          </a:ln>
        </p:spPr>
      </p:pic>
      <p:pic>
        <p:nvPicPr>
          <p:cNvPr id="245" name="Google Shape;245;p20">
            <a:hlinkClick action="ppaction://hlinksldjump" r:id="rId15"/>
          </p:cNvPr>
          <p:cNvPicPr preferRelativeResize="0"/>
          <p:nvPr/>
        </p:nvPicPr>
        <p:blipFill>
          <a:blip r:embed="rId16">
            <a:alphaModFix/>
          </a:blip>
          <a:stretch>
            <a:fillRect/>
          </a:stretch>
        </p:blipFill>
        <p:spPr>
          <a:xfrm>
            <a:off x="3897108" y="41842"/>
            <a:ext cx="367275" cy="367250"/>
          </a:xfrm>
          <a:prstGeom prst="rect">
            <a:avLst/>
          </a:prstGeom>
          <a:noFill/>
          <a:ln>
            <a:noFill/>
          </a:ln>
        </p:spPr>
      </p:pic>
      <p:pic>
        <p:nvPicPr>
          <p:cNvPr id="246" name="Google Shape;246;p20"/>
          <p:cNvPicPr preferRelativeResize="0"/>
          <p:nvPr/>
        </p:nvPicPr>
        <p:blipFill rotWithShape="1">
          <a:blip r:embed="rId17">
            <a:alphaModFix/>
          </a:blip>
          <a:srcRect b="37467" l="16911" r="63701" t="31577"/>
          <a:stretch/>
        </p:blipFill>
        <p:spPr>
          <a:xfrm>
            <a:off x="5740069" y="22951"/>
            <a:ext cx="421800" cy="392100"/>
          </a:xfrm>
          <a:prstGeom prst="roundRect">
            <a:avLst>
              <a:gd fmla="val 16667" name="adj"/>
            </a:avLst>
          </a:prstGeom>
          <a:noFill/>
          <a:ln>
            <a:noFill/>
          </a:ln>
        </p:spPr>
      </p:pic>
      <p:pic>
        <p:nvPicPr>
          <p:cNvPr id="247" name="Google Shape;247;p20">
            <a:hlinkClick action="ppaction://hlinksldjump" r:id="rId18"/>
          </p:cNvPr>
          <p:cNvPicPr preferRelativeResize="0"/>
          <p:nvPr/>
        </p:nvPicPr>
        <p:blipFill>
          <a:blip r:embed="rId19">
            <a:alphaModFix/>
          </a:blip>
          <a:stretch>
            <a:fillRect/>
          </a:stretch>
        </p:blipFill>
        <p:spPr>
          <a:xfrm>
            <a:off x="5817933" y="75242"/>
            <a:ext cx="274250" cy="3038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1"/>
          <p:cNvSpPr txBox="1"/>
          <p:nvPr/>
        </p:nvSpPr>
        <p:spPr>
          <a:xfrm>
            <a:off x="0" y="444000"/>
            <a:ext cx="9144000" cy="4599900"/>
          </a:xfrm>
          <a:prstGeom prst="rect">
            <a:avLst/>
          </a:prstGeom>
          <a:solidFill>
            <a:srgbClr val="000000">
              <a:alpha val="664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lt1"/>
                </a:solidFill>
                <a:latin typeface="Old Standard TT"/>
                <a:ea typeface="Old Standard TT"/>
                <a:cs typeface="Old Standard TT"/>
                <a:sym typeface="Old Standard TT"/>
              </a:rPr>
              <a:t>Validating data ranges</a:t>
            </a:r>
            <a:r>
              <a:rPr b="1" lang="en" sz="1500">
                <a:solidFill>
                  <a:schemeClr val="lt1"/>
                </a:solidFill>
                <a:latin typeface="Old Standard TT"/>
                <a:ea typeface="Old Standard TT"/>
                <a:cs typeface="Old Standard TT"/>
                <a:sym typeface="Old Standard TT"/>
              </a:rPr>
              <a:t> to try to spot some inconsistencies.</a:t>
            </a:r>
            <a:endParaRPr b="1" sz="15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5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The table has 45 stores.</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The table 6435 weekly entries, with a maximum </a:t>
            </a:r>
            <a:endParaRPr sz="1300">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rPr lang="en" sz="1300">
                <a:solidFill>
                  <a:schemeClr val="lt1"/>
                </a:solidFill>
                <a:latin typeface="Old Standard TT"/>
                <a:ea typeface="Old Standard TT"/>
                <a:cs typeface="Old Standard TT"/>
                <a:sym typeface="Old Standard TT"/>
              </a:rPr>
              <a:t>of $3.818.686,45 and a minimum of $209.986,25.</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The table has 143 weeks.</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Holiday values are only 0 or 1.</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Temperature (ºC) min -19º and max 38º.</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Fuel prices ($) changed widely between </a:t>
            </a:r>
            <a:endParaRPr sz="1300">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rPr lang="en" sz="1300">
                <a:solidFill>
                  <a:schemeClr val="lt1"/>
                </a:solidFill>
                <a:latin typeface="Old Standard TT"/>
                <a:ea typeface="Old Standard TT"/>
                <a:cs typeface="Old Standard TT"/>
                <a:sym typeface="Old Standard TT"/>
              </a:rPr>
              <a:t>2010-02-05 and 2012-11-01. </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CPI changed widely between 2010-02-05 </a:t>
            </a:r>
            <a:endParaRPr sz="1300">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rPr lang="en" sz="1300">
                <a:solidFill>
                  <a:schemeClr val="lt1"/>
                </a:solidFill>
                <a:latin typeface="Old Standard TT"/>
                <a:ea typeface="Old Standard TT"/>
                <a:cs typeface="Old Standard TT"/>
                <a:sym typeface="Old Standard TT"/>
              </a:rPr>
              <a:t>and 2012-11-01.</a:t>
            </a:r>
            <a:endParaRPr sz="13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lt1"/>
              </a:solidFill>
              <a:latin typeface="Old Standard TT"/>
              <a:ea typeface="Old Standard TT"/>
              <a:cs typeface="Old Standard TT"/>
              <a:sym typeface="Old Standard TT"/>
            </a:endParaRPr>
          </a:p>
          <a:p>
            <a:pPr indent="-311150" lvl="0" marL="457200" rtl="0" algn="l">
              <a:spcBef>
                <a:spcPts val="0"/>
              </a:spcBef>
              <a:spcAft>
                <a:spcPts val="0"/>
              </a:spcAft>
              <a:buClr>
                <a:schemeClr val="lt1"/>
              </a:buClr>
              <a:buSzPts val="1300"/>
              <a:buFont typeface="Old Standard TT"/>
              <a:buChar char="●"/>
            </a:pPr>
            <a:r>
              <a:rPr lang="en" sz="1300">
                <a:solidFill>
                  <a:schemeClr val="lt1"/>
                </a:solidFill>
                <a:latin typeface="Old Standard TT"/>
                <a:ea typeface="Old Standard TT"/>
                <a:cs typeface="Old Standard TT"/>
                <a:sym typeface="Old Standard TT"/>
              </a:rPr>
              <a:t>Unemployment rate (%) changed widely </a:t>
            </a:r>
            <a:endParaRPr sz="1300">
              <a:solidFill>
                <a:schemeClr val="lt1"/>
              </a:solidFill>
              <a:latin typeface="Old Standard TT"/>
              <a:ea typeface="Old Standard TT"/>
              <a:cs typeface="Old Standard TT"/>
              <a:sym typeface="Old Standard TT"/>
            </a:endParaRPr>
          </a:p>
          <a:p>
            <a:pPr indent="0" lvl="0" marL="457200" rtl="0" algn="l">
              <a:spcBef>
                <a:spcPts val="0"/>
              </a:spcBef>
              <a:spcAft>
                <a:spcPts val="0"/>
              </a:spcAft>
              <a:buNone/>
            </a:pPr>
            <a:r>
              <a:rPr lang="en" sz="1300">
                <a:solidFill>
                  <a:schemeClr val="lt1"/>
                </a:solidFill>
                <a:latin typeface="Old Standard TT"/>
                <a:ea typeface="Old Standard TT"/>
                <a:cs typeface="Old Standard TT"/>
                <a:sym typeface="Old Standard TT"/>
              </a:rPr>
              <a:t>between 2010-02-05 and 2012-11-01.</a:t>
            </a:r>
            <a:endParaRPr sz="1300">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t/>
            </a:r>
            <a:endParaRPr b="1" sz="12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lt1"/>
              </a:solidFill>
              <a:latin typeface="Old Standard TT"/>
              <a:ea typeface="Old Standard TT"/>
              <a:cs typeface="Old Standard TT"/>
              <a:sym typeface="Old Standard TT"/>
            </a:endParaRPr>
          </a:p>
        </p:txBody>
      </p:sp>
      <p:grpSp>
        <p:nvGrpSpPr>
          <p:cNvPr id="253" name="Google Shape;253;p21"/>
          <p:cNvGrpSpPr/>
          <p:nvPr/>
        </p:nvGrpSpPr>
        <p:grpSpPr>
          <a:xfrm>
            <a:off x="0" y="-2"/>
            <a:ext cx="9144000" cy="444000"/>
            <a:chOff x="0" y="-2"/>
            <a:chExt cx="9144000" cy="444000"/>
          </a:xfrm>
        </p:grpSpPr>
        <p:sp>
          <p:nvSpPr>
            <p:cNvPr id="254" name="Google Shape;254;p21"/>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55" name="Google Shape;255;p21">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256" name="Google Shape;256;p21"/>
          <p:cNvGrpSpPr/>
          <p:nvPr/>
        </p:nvGrpSpPr>
        <p:grpSpPr>
          <a:xfrm>
            <a:off x="4333025" y="25942"/>
            <a:ext cx="1407312" cy="392100"/>
            <a:chOff x="4383125" y="695567"/>
            <a:chExt cx="1407312" cy="392100"/>
          </a:xfrm>
        </p:grpSpPr>
        <p:pic>
          <p:nvPicPr>
            <p:cNvPr id="257" name="Google Shape;257;p21"/>
            <p:cNvPicPr preferRelativeResize="0"/>
            <p:nvPr/>
          </p:nvPicPr>
          <p:blipFill rotWithShape="1">
            <a:blip r:embed="rId5">
              <a:alphaModFix/>
            </a:blip>
            <a:srcRect b="50935" l="0" r="675" t="20584"/>
            <a:stretch/>
          </p:blipFill>
          <p:spPr>
            <a:xfrm>
              <a:off x="4383125" y="695567"/>
              <a:ext cx="1369800" cy="392100"/>
            </a:xfrm>
            <a:prstGeom prst="roundRect">
              <a:avLst>
                <a:gd fmla="val 16667" name="adj"/>
              </a:avLst>
            </a:prstGeom>
            <a:noFill/>
            <a:ln>
              <a:noFill/>
            </a:ln>
          </p:spPr>
        </p:pic>
        <p:pic>
          <p:nvPicPr>
            <p:cNvPr id="258" name="Google Shape;258;p21"/>
            <p:cNvPicPr preferRelativeResize="0"/>
            <p:nvPr/>
          </p:nvPicPr>
          <p:blipFill>
            <a:blip r:embed="rId6">
              <a:alphaModFix/>
            </a:blip>
            <a:stretch>
              <a:fillRect/>
            </a:stretch>
          </p:blipFill>
          <p:spPr>
            <a:xfrm>
              <a:off x="4441825" y="729475"/>
              <a:ext cx="324300" cy="324300"/>
            </a:xfrm>
            <a:prstGeom prst="rect">
              <a:avLst/>
            </a:prstGeom>
            <a:noFill/>
            <a:ln>
              <a:noFill/>
            </a:ln>
          </p:spPr>
        </p:pic>
        <p:sp>
          <p:nvSpPr>
            <p:cNvPr id="259" name="Google Shape;259;p21"/>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260" name="Google Shape;260;p21"/>
          <p:cNvPicPr preferRelativeResize="0"/>
          <p:nvPr/>
        </p:nvPicPr>
        <p:blipFill rotWithShape="1">
          <a:blip r:embed="rId7">
            <a:alphaModFix amt="58000"/>
          </a:blip>
          <a:srcRect b="28888" l="21250" r="53306" t="29061"/>
          <a:stretch/>
        </p:blipFill>
        <p:spPr>
          <a:xfrm>
            <a:off x="2847032" y="26441"/>
            <a:ext cx="421800" cy="392100"/>
          </a:xfrm>
          <a:prstGeom prst="roundRect">
            <a:avLst>
              <a:gd fmla="val 16667" name="adj"/>
            </a:avLst>
          </a:prstGeom>
          <a:noFill/>
          <a:ln>
            <a:noFill/>
          </a:ln>
        </p:spPr>
      </p:pic>
      <p:pic>
        <p:nvPicPr>
          <p:cNvPr id="261" name="Google Shape;261;p21">
            <a:hlinkClick action="ppaction://hlinksldjump" r:id="rId8"/>
          </p:cNvPr>
          <p:cNvPicPr preferRelativeResize="0"/>
          <p:nvPr/>
        </p:nvPicPr>
        <p:blipFill>
          <a:blip r:embed="rId9">
            <a:alphaModFix/>
          </a:blip>
          <a:stretch>
            <a:fillRect/>
          </a:stretch>
        </p:blipFill>
        <p:spPr>
          <a:xfrm>
            <a:off x="2931040" y="51015"/>
            <a:ext cx="253800" cy="342950"/>
          </a:xfrm>
          <a:prstGeom prst="rect">
            <a:avLst/>
          </a:prstGeom>
          <a:noFill/>
          <a:ln>
            <a:noFill/>
          </a:ln>
        </p:spPr>
      </p:pic>
      <p:pic>
        <p:nvPicPr>
          <p:cNvPr id="262" name="Google Shape;262;p21"/>
          <p:cNvPicPr preferRelativeResize="0"/>
          <p:nvPr/>
        </p:nvPicPr>
        <p:blipFill rotWithShape="1">
          <a:blip r:embed="rId10">
            <a:alphaModFix/>
          </a:blip>
          <a:srcRect b="25897" l="54847" r="16677" t="25577"/>
          <a:stretch/>
        </p:blipFill>
        <p:spPr>
          <a:xfrm flipH="1">
            <a:off x="3358056" y="26441"/>
            <a:ext cx="421800" cy="392100"/>
          </a:xfrm>
          <a:prstGeom prst="roundRect">
            <a:avLst>
              <a:gd fmla="val 16667" name="adj"/>
            </a:avLst>
          </a:prstGeom>
          <a:noFill/>
          <a:ln>
            <a:noFill/>
          </a:ln>
        </p:spPr>
      </p:pic>
      <p:pic>
        <p:nvPicPr>
          <p:cNvPr id="263" name="Google Shape;263;p21">
            <a:hlinkClick action="ppaction://hlinksldjump" r:id="rId11"/>
          </p:cNvPr>
          <p:cNvPicPr preferRelativeResize="0"/>
          <p:nvPr/>
        </p:nvPicPr>
        <p:blipFill>
          <a:blip r:embed="rId12">
            <a:alphaModFix/>
          </a:blip>
          <a:stretch>
            <a:fillRect/>
          </a:stretch>
        </p:blipFill>
        <p:spPr>
          <a:xfrm>
            <a:off x="3431833" y="71737"/>
            <a:ext cx="274250" cy="305875"/>
          </a:xfrm>
          <a:prstGeom prst="rect">
            <a:avLst/>
          </a:prstGeom>
          <a:noFill/>
          <a:ln>
            <a:noFill/>
          </a:ln>
        </p:spPr>
      </p:pic>
      <p:pic>
        <p:nvPicPr>
          <p:cNvPr id="264" name="Google Shape;264;p21"/>
          <p:cNvPicPr preferRelativeResize="0"/>
          <p:nvPr/>
        </p:nvPicPr>
        <p:blipFill rotWithShape="1">
          <a:blip r:embed="rId5">
            <a:alphaModFix/>
          </a:blip>
          <a:srcRect b="50935" l="31164" r="38255" t="20584"/>
          <a:stretch/>
        </p:blipFill>
        <p:spPr>
          <a:xfrm>
            <a:off x="3869083" y="26441"/>
            <a:ext cx="421800" cy="392100"/>
          </a:xfrm>
          <a:prstGeom prst="roundRect">
            <a:avLst>
              <a:gd fmla="val 16667" name="adj"/>
            </a:avLst>
          </a:prstGeom>
          <a:noFill/>
          <a:ln>
            <a:noFill/>
          </a:ln>
        </p:spPr>
      </p:pic>
      <p:pic>
        <p:nvPicPr>
          <p:cNvPr id="265" name="Google Shape;265;p21">
            <a:hlinkClick action="ppaction://hlinksldjump" r:id="rId13"/>
          </p:cNvPr>
          <p:cNvPicPr preferRelativeResize="0"/>
          <p:nvPr/>
        </p:nvPicPr>
        <p:blipFill>
          <a:blip r:embed="rId14">
            <a:alphaModFix/>
          </a:blip>
          <a:stretch>
            <a:fillRect/>
          </a:stretch>
        </p:blipFill>
        <p:spPr>
          <a:xfrm>
            <a:off x="3897108" y="41842"/>
            <a:ext cx="367275" cy="367250"/>
          </a:xfrm>
          <a:prstGeom prst="rect">
            <a:avLst/>
          </a:prstGeom>
          <a:noFill/>
          <a:ln>
            <a:noFill/>
          </a:ln>
        </p:spPr>
      </p:pic>
      <p:pic>
        <p:nvPicPr>
          <p:cNvPr id="266" name="Google Shape;266;p21"/>
          <p:cNvPicPr preferRelativeResize="0"/>
          <p:nvPr/>
        </p:nvPicPr>
        <p:blipFill rotWithShape="1">
          <a:blip r:embed="rId15">
            <a:alphaModFix/>
          </a:blip>
          <a:srcRect b="37467" l="16911" r="63701" t="31577"/>
          <a:stretch/>
        </p:blipFill>
        <p:spPr>
          <a:xfrm>
            <a:off x="5740069" y="22951"/>
            <a:ext cx="421800" cy="392100"/>
          </a:xfrm>
          <a:prstGeom prst="roundRect">
            <a:avLst>
              <a:gd fmla="val 16667" name="adj"/>
            </a:avLst>
          </a:prstGeom>
          <a:noFill/>
          <a:ln>
            <a:noFill/>
          </a:ln>
        </p:spPr>
      </p:pic>
      <p:pic>
        <p:nvPicPr>
          <p:cNvPr id="267" name="Google Shape;267;p21">
            <a:hlinkClick action="ppaction://hlinksldjump" r:id="rId16"/>
          </p:cNvPr>
          <p:cNvPicPr preferRelativeResize="0"/>
          <p:nvPr/>
        </p:nvPicPr>
        <p:blipFill>
          <a:blip r:embed="rId17">
            <a:alphaModFix/>
          </a:blip>
          <a:stretch>
            <a:fillRect/>
          </a:stretch>
        </p:blipFill>
        <p:spPr>
          <a:xfrm>
            <a:off x="5817933" y="75242"/>
            <a:ext cx="274250" cy="303861"/>
          </a:xfrm>
          <a:prstGeom prst="rect">
            <a:avLst/>
          </a:prstGeom>
          <a:noFill/>
          <a:ln>
            <a:noFill/>
          </a:ln>
        </p:spPr>
      </p:pic>
      <p:pic>
        <p:nvPicPr>
          <p:cNvPr id="268" name="Google Shape;268;p21"/>
          <p:cNvPicPr preferRelativeResize="0"/>
          <p:nvPr/>
        </p:nvPicPr>
        <p:blipFill>
          <a:blip r:embed="rId18">
            <a:alphaModFix/>
          </a:blip>
          <a:stretch>
            <a:fillRect/>
          </a:stretch>
        </p:blipFill>
        <p:spPr>
          <a:xfrm>
            <a:off x="4337440" y="908034"/>
            <a:ext cx="2881971" cy="392100"/>
          </a:xfrm>
          <a:prstGeom prst="rect">
            <a:avLst/>
          </a:prstGeom>
          <a:noFill/>
          <a:ln>
            <a:noFill/>
          </a:ln>
        </p:spPr>
      </p:pic>
      <p:pic>
        <p:nvPicPr>
          <p:cNvPr id="269" name="Google Shape;269;p21"/>
          <p:cNvPicPr preferRelativeResize="0"/>
          <p:nvPr/>
        </p:nvPicPr>
        <p:blipFill>
          <a:blip r:embed="rId19">
            <a:alphaModFix/>
          </a:blip>
          <a:stretch>
            <a:fillRect/>
          </a:stretch>
        </p:blipFill>
        <p:spPr>
          <a:xfrm>
            <a:off x="4337441" y="1356673"/>
            <a:ext cx="3827799" cy="392100"/>
          </a:xfrm>
          <a:prstGeom prst="rect">
            <a:avLst/>
          </a:prstGeom>
          <a:noFill/>
          <a:ln>
            <a:noFill/>
          </a:ln>
        </p:spPr>
      </p:pic>
      <p:pic>
        <p:nvPicPr>
          <p:cNvPr id="270" name="Google Shape;270;p21"/>
          <p:cNvPicPr preferRelativeResize="0"/>
          <p:nvPr/>
        </p:nvPicPr>
        <p:blipFill>
          <a:blip r:embed="rId20">
            <a:alphaModFix/>
          </a:blip>
          <a:stretch>
            <a:fillRect/>
          </a:stretch>
        </p:blipFill>
        <p:spPr>
          <a:xfrm>
            <a:off x="4337432" y="1839633"/>
            <a:ext cx="2811647" cy="392100"/>
          </a:xfrm>
          <a:prstGeom prst="rect">
            <a:avLst/>
          </a:prstGeom>
          <a:noFill/>
          <a:ln>
            <a:noFill/>
          </a:ln>
        </p:spPr>
      </p:pic>
      <p:pic>
        <p:nvPicPr>
          <p:cNvPr id="271" name="Google Shape;271;p21"/>
          <p:cNvPicPr preferRelativeResize="0"/>
          <p:nvPr/>
        </p:nvPicPr>
        <p:blipFill>
          <a:blip r:embed="rId21">
            <a:alphaModFix/>
          </a:blip>
          <a:stretch>
            <a:fillRect/>
          </a:stretch>
        </p:blipFill>
        <p:spPr>
          <a:xfrm>
            <a:off x="4337734" y="2274677"/>
            <a:ext cx="3389489" cy="392100"/>
          </a:xfrm>
          <a:prstGeom prst="rect">
            <a:avLst/>
          </a:prstGeom>
          <a:noFill/>
          <a:ln>
            <a:noFill/>
          </a:ln>
        </p:spPr>
      </p:pic>
      <p:pic>
        <p:nvPicPr>
          <p:cNvPr id="272" name="Google Shape;272;p21"/>
          <p:cNvPicPr preferRelativeResize="0"/>
          <p:nvPr/>
        </p:nvPicPr>
        <p:blipFill>
          <a:blip r:embed="rId22">
            <a:alphaModFix/>
          </a:blip>
          <a:stretch>
            <a:fillRect/>
          </a:stretch>
        </p:blipFill>
        <p:spPr>
          <a:xfrm>
            <a:off x="4337441" y="2706520"/>
            <a:ext cx="4192366" cy="392100"/>
          </a:xfrm>
          <a:prstGeom prst="rect">
            <a:avLst/>
          </a:prstGeom>
          <a:noFill/>
          <a:ln>
            <a:noFill/>
          </a:ln>
        </p:spPr>
      </p:pic>
      <p:pic>
        <p:nvPicPr>
          <p:cNvPr id="273" name="Google Shape;273;p21"/>
          <p:cNvPicPr preferRelativeResize="0"/>
          <p:nvPr/>
        </p:nvPicPr>
        <p:blipFill>
          <a:blip r:embed="rId23">
            <a:alphaModFix/>
          </a:blip>
          <a:stretch>
            <a:fillRect/>
          </a:stretch>
        </p:blipFill>
        <p:spPr>
          <a:xfrm>
            <a:off x="4337443" y="3180782"/>
            <a:ext cx="3174675" cy="359735"/>
          </a:xfrm>
          <a:prstGeom prst="rect">
            <a:avLst/>
          </a:prstGeom>
          <a:noFill/>
          <a:ln>
            <a:noFill/>
          </a:ln>
        </p:spPr>
      </p:pic>
      <p:pic>
        <p:nvPicPr>
          <p:cNvPr id="274" name="Google Shape;274;p21"/>
          <p:cNvPicPr preferRelativeResize="0"/>
          <p:nvPr/>
        </p:nvPicPr>
        <p:blipFill>
          <a:blip r:embed="rId24">
            <a:alphaModFix/>
          </a:blip>
          <a:stretch>
            <a:fillRect/>
          </a:stretch>
        </p:blipFill>
        <p:spPr>
          <a:xfrm>
            <a:off x="4337716" y="3680724"/>
            <a:ext cx="2881975" cy="416077"/>
          </a:xfrm>
          <a:prstGeom prst="rect">
            <a:avLst/>
          </a:prstGeom>
          <a:noFill/>
          <a:ln>
            <a:noFill/>
          </a:ln>
        </p:spPr>
      </p:pic>
      <p:pic>
        <p:nvPicPr>
          <p:cNvPr id="275" name="Google Shape;275;p21"/>
          <p:cNvPicPr preferRelativeResize="0"/>
          <p:nvPr/>
        </p:nvPicPr>
        <p:blipFill>
          <a:blip r:embed="rId25">
            <a:alphaModFix/>
          </a:blip>
          <a:stretch>
            <a:fillRect/>
          </a:stretch>
        </p:blipFill>
        <p:spPr>
          <a:xfrm>
            <a:off x="4337717" y="4309173"/>
            <a:ext cx="4695308" cy="44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7B3F03"/>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